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4"/>
  </p:notesMasterIdLst>
  <p:sldIdLst>
    <p:sldId id="284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256" r:id="rId19"/>
    <p:sldId id="257" r:id="rId20"/>
    <p:sldId id="258" r:id="rId21"/>
    <p:sldId id="259" r:id="rId22"/>
    <p:sldId id="260" r:id="rId23"/>
    <p:sldId id="261" r:id="rId24"/>
    <p:sldId id="262" r:id="rId25"/>
    <p:sldId id="263" r:id="rId26"/>
    <p:sldId id="264" r:id="rId27"/>
    <p:sldId id="265" r:id="rId28"/>
    <p:sldId id="266" r:id="rId29"/>
    <p:sldId id="267" r:id="rId30"/>
    <p:sldId id="268" r:id="rId31"/>
    <p:sldId id="269" r:id="rId32"/>
    <p:sldId id="270" r:id="rId33"/>
    <p:sldId id="271" r:id="rId34"/>
    <p:sldId id="272" r:id="rId35"/>
    <p:sldId id="273" r:id="rId36"/>
    <p:sldId id="274" r:id="rId37"/>
    <p:sldId id="275" r:id="rId38"/>
    <p:sldId id="276" r:id="rId39"/>
    <p:sldId id="277" r:id="rId40"/>
    <p:sldId id="278" r:id="rId41"/>
    <p:sldId id="279" r:id="rId42"/>
    <p:sldId id="280" r:id="rId43"/>
    <p:sldId id="281" r:id="rId44"/>
    <p:sldId id="282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Microsoft YaHei" pitchFamily="34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Microsoft YaHei" pitchFamily="34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Microsoft YaHei" pitchFamily="34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Microsoft YaHei" pitchFamily="34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Microsoft YaHei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icrosoft YaHei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icrosoft YaHei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icrosoft YaHei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icrosoft YaHei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588" autoAdjust="0"/>
    <p:restoredTop sz="94624" autoAdjust="0"/>
  </p:normalViewPr>
  <p:slideViewPr>
    <p:cSldViewPr>
      <p:cViewPr varScale="1">
        <p:scale>
          <a:sx n="64" d="100"/>
          <a:sy n="64" d="100"/>
        </p:scale>
        <p:origin x="-990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26" y="8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B802DF3-7DC5-444C-BC01-E0C4334B55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75C185B-AACE-4287-8060-2A972589B648}" type="slidenum">
              <a:rPr lang="pt-BR"/>
              <a:pPr/>
              <a:t>18</a:t>
            </a:fld>
            <a:endParaRPr lang="pt-BR"/>
          </a:p>
        </p:txBody>
      </p:sp>
      <p:sp>
        <p:nvSpPr>
          <p:cNvPr id="624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24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22CE404-FB9D-4B2A-A424-87FF7B5C0D44}" type="slidenum">
              <a:rPr lang="pt-BR"/>
              <a:pPr/>
              <a:t>27</a:t>
            </a:fld>
            <a:endParaRPr lang="pt-BR"/>
          </a:p>
        </p:txBody>
      </p:sp>
      <p:sp>
        <p:nvSpPr>
          <p:cNvPr id="716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6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9082300-EE7C-4B98-AAA7-5E1F7145CF70}" type="slidenum">
              <a:rPr lang="pt-BR"/>
              <a:pPr/>
              <a:t>28</a:t>
            </a:fld>
            <a:endParaRPr lang="pt-BR"/>
          </a:p>
        </p:txBody>
      </p:sp>
      <p:sp>
        <p:nvSpPr>
          <p:cNvPr id="727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27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D4351A4-3690-48B3-B399-E08CBCC29448}" type="slidenum">
              <a:rPr lang="pt-BR"/>
              <a:pPr/>
              <a:t>29</a:t>
            </a:fld>
            <a:endParaRPr lang="pt-BR"/>
          </a:p>
        </p:txBody>
      </p:sp>
      <p:sp>
        <p:nvSpPr>
          <p:cNvPr id="737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37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CB92F53-C5EC-454C-939B-CDC7D2BA79D1}" type="slidenum">
              <a:rPr lang="pt-BR"/>
              <a:pPr/>
              <a:t>30</a:t>
            </a:fld>
            <a:endParaRPr lang="pt-BR"/>
          </a:p>
        </p:txBody>
      </p:sp>
      <p:sp>
        <p:nvSpPr>
          <p:cNvPr id="747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47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957A4D6-E7B7-4CF0-A0F1-09130EA240D6}" type="slidenum">
              <a:rPr lang="pt-BR"/>
              <a:pPr/>
              <a:t>31</a:t>
            </a:fld>
            <a:endParaRPr lang="pt-BR"/>
          </a:p>
        </p:txBody>
      </p:sp>
      <p:sp>
        <p:nvSpPr>
          <p:cNvPr id="757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57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706FBF7-6763-4685-AF96-C56C45CC572B}" type="slidenum">
              <a:rPr lang="pt-BR"/>
              <a:pPr/>
              <a:t>32</a:t>
            </a:fld>
            <a:endParaRPr lang="pt-BR"/>
          </a:p>
        </p:txBody>
      </p:sp>
      <p:sp>
        <p:nvSpPr>
          <p:cNvPr id="768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68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952F21B-EECA-4905-9193-DFD51896832C}" type="slidenum">
              <a:rPr lang="pt-BR"/>
              <a:pPr/>
              <a:t>33</a:t>
            </a:fld>
            <a:endParaRPr lang="pt-BR"/>
          </a:p>
        </p:txBody>
      </p:sp>
      <p:sp>
        <p:nvSpPr>
          <p:cNvPr id="778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78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07DCA12-2513-4FCC-AA07-494F178A927D}" type="slidenum">
              <a:rPr lang="pt-BR"/>
              <a:pPr/>
              <a:t>34</a:t>
            </a:fld>
            <a:endParaRPr lang="pt-BR"/>
          </a:p>
        </p:txBody>
      </p:sp>
      <p:sp>
        <p:nvSpPr>
          <p:cNvPr id="788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88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073EC17-7A7B-4FF0-A850-BB383B5FE35D}" type="slidenum">
              <a:rPr lang="pt-BR"/>
              <a:pPr/>
              <a:t>35</a:t>
            </a:fld>
            <a:endParaRPr lang="pt-BR"/>
          </a:p>
        </p:txBody>
      </p:sp>
      <p:sp>
        <p:nvSpPr>
          <p:cNvPr id="798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98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5156013-FB69-417B-9144-6BC7CA8B08B3}" type="slidenum">
              <a:rPr lang="pt-BR"/>
              <a:pPr/>
              <a:t>36</a:t>
            </a:fld>
            <a:endParaRPr lang="pt-BR"/>
          </a:p>
        </p:txBody>
      </p:sp>
      <p:sp>
        <p:nvSpPr>
          <p:cNvPr id="808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09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FB8C59C-AF05-4307-BEB3-5EBB8688BF8A}" type="slidenum">
              <a:rPr lang="pt-BR"/>
              <a:pPr/>
              <a:t>19</a:t>
            </a:fld>
            <a:endParaRPr lang="pt-BR"/>
          </a:p>
        </p:txBody>
      </p:sp>
      <p:sp>
        <p:nvSpPr>
          <p:cNvPr id="634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34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B7877DD-C293-4C07-8245-9FECAA761731}" type="slidenum">
              <a:rPr lang="pt-BR"/>
              <a:pPr/>
              <a:t>37</a:t>
            </a:fld>
            <a:endParaRPr lang="pt-BR"/>
          </a:p>
        </p:txBody>
      </p:sp>
      <p:sp>
        <p:nvSpPr>
          <p:cNvPr id="819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BAAFFEE-BA9F-4C53-99B8-111D7389950C}" type="slidenum">
              <a:rPr lang="pt-BR"/>
              <a:pPr/>
              <a:t>38</a:t>
            </a:fld>
            <a:endParaRPr lang="pt-BR"/>
          </a:p>
        </p:txBody>
      </p:sp>
      <p:sp>
        <p:nvSpPr>
          <p:cNvPr id="829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29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127F0D6-537E-4365-9831-73DE04666BE5}" type="slidenum">
              <a:rPr lang="pt-BR"/>
              <a:pPr/>
              <a:t>39</a:t>
            </a:fld>
            <a:endParaRPr lang="pt-BR"/>
          </a:p>
        </p:txBody>
      </p:sp>
      <p:sp>
        <p:nvSpPr>
          <p:cNvPr id="839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39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493C6BB-9B1C-44D4-98D8-1E6A75D505BC}" type="slidenum">
              <a:rPr lang="pt-BR"/>
              <a:pPr/>
              <a:t>40</a:t>
            </a:fld>
            <a:endParaRPr lang="pt-BR"/>
          </a:p>
        </p:txBody>
      </p:sp>
      <p:sp>
        <p:nvSpPr>
          <p:cNvPr id="849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49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1FE31C5-31C1-4379-B99A-F0B56582F02A}" type="slidenum">
              <a:rPr lang="pt-BR"/>
              <a:pPr/>
              <a:t>41</a:t>
            </a:fld>
            <a:endParaRPr lang="pt-BR"/>
          </a:p>
        </p:txBody>
      </p:sp>
      <p:sp>
        <p:nvSpPr>
          <p:cNvPr id="860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60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A5AE29C-684E-42BB-8714-98E420321185}" type="slidenum">
              <a:rPr lang="pt-BR"/>
              <a:pPr/>
              <a:t>42</a:t>
            </a:fld>
            <a:endParaRPr lang="pt-BR"/>
          </a:p>
        </p:txBody>
      </p:sp>
      <p:sp>
        <p:nvSpPr>
          <p:cNvPr id="870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70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C98BC93-A239-4519-AF84-7D1DA5195DA3}" type="slidenum">
              <a:rPr lang="pt-BR"/>
              <a:pPr/>
              <a:t>43</a:t>
            </a:fld>
            <a:endParaRPr lang="pt-BR"/>
          </a:p>
        </p:txBody>
      </p:sp>
      <p:sp>
        <p:nvSpPr>
          <p:cNvPr id="880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80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6CE909F-E9AE-4D73-BFAC-7256F95CF074}" type="slidenum">
              <a:rPr lang="pt-BR"/>
              <a:pPr/>
              <a:t>44</a:t>
            </a:fld>
            <a:endParaRPr lang="pt-BR"/>
          </a:p>
        </p:txBody>
      </p:sp>
      <p:sp>
        <p:nvSpPr>
          <p:cNvPr id="890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90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3EBDF85-03EF-456C-AB28-FD03DCD51396}" type="slidenum">
              <a:rPr lang="pt-BR"/>
              <a:pPr/>
              <a:t>20</a:t>
            </a:fld>
            <a:endParaRPr lang="pt-BR"/>
          </a:p>
        </p:txBody>
      </p:sp>
      <p:sp>
        <p:nvSpPr>
          <p:cNvPr id="6451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451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C3B6A17-8533-4F63-817F-AEAC976EC5AB}" type="slidenum">
              <a:rPr lang="pt-BR"/>
              <a:pPr/>
              <a:t>21</a:t>
            </a:fld>
            <a:endParaRPr lang="pt-BR"/>
          </a:p>
        </p:txBody>
      </p:sp>
      <p:sp>
        <p:nvSpPr>
          <p:cNvPr id="6553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55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480FFA2-CED1-45F6-B208-9BA7E5C89A58}" type="slidenum">
              <a:rPr lang="pt-BR"/>
              <a:pPr/>
              <a:t>22</a:t>
            </a:fld>
            <a:endParaRPr lang="pt-BR"/>
          </a:p>
        </p:txBody>
      </p:sp>
      <p:sp>
        <p:nvSpPr>
          <p:cNvPr id="665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65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ECA1F1A-69F2-407D-9A4A-E69B62D1226F}" type="slidenum">
              <a:rPr lang="pt-BR"/>
              <a:pPr/>
              <a:t>23</a:t>
            </a:fld>
            <a:endParaRPr lang="pt-BR"/>
          </a:p>
        </p:txBody>
      </p:sp>
      <p:sp>
        <p:nvSpPr>
          <p:cNvPr id="675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20FC2BD-D6BF-49D7-84DE-0F20B6C16ECA}" type="slidenum">
              <a:rPr lang="pt-BR"/>
              <a:pPr/>
              <a:t>24</a:t>
            </a:fld>
            <a:endParaRPr lang="pt-BR"/>
          </a:p>
        </p:txBody>
      </p:sp>
      <p:sp>
        <p:nvSpPr>
          <p:cNvPr id="686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86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36C3662-56AF-41B3-95CD-5647273B9589}" type="slidenum">
              <a:rPr lang="pt-BR"/>
              <a:pPr/>
              <a:t>25</a:t>
            </a:fld>
            <a:endParaRPr lang="pt-BR"/>
          </a:p>
        </p:txBody>
      </p:sp>
      <p:sp>
        <p:nvSpPr>
          <p:cNvPr id="696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96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C5D82DF-1713-4745-BE23-75B71E880E4B}" type="slidenum">
              <a:rPr lang="pt-BR"/>
              <a:pPr/>
              <a:t>26</a:t>
            </a:fld>
            <a:endParaRPr lang="pt-BR"/>
          </a:p>
        </p:txBody>
      </p:sp>
      <p:sp>
        <p:nvSpPr>
          <p:cNvPr id="706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06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420688" y="0"/>
            <a:ext cx="671512" cy="7559675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 bwMode="auto">
          <a:xfrm>
            <a:off x="304800" y="0"/>
            <a:ext cx="115888" cy="7559675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 bwMode="auto">
          <a:xfrm>
            <a:off x="1092200" y="0"/>
            <a:ext cx="200025" cy="7559675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 bwMode="auto">
          <a:xfrm>
            <a:off x="1258888" y="0"/>
            <a:ext cx="254000" cy="7559675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17475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08063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941388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903413" y="0"/>
            <a:ext cx="0" cy="7559675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1176338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047288" y="0"/>
            <a:ext cx="0" cy="75596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6" name="Retângulo 15"/>
          <p:cNvSpPr/>
          <p:nvPr/>
        </p:nvSpPr>
        <p:spPr bwMode="auto">
          <a:xfrm>
            <a:off x="1344613" y="0"/>
            <a:ext cx="84137" cy="7559675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17" name="Elipse 16"/>
          <p:cNvSpPr/>
          <p:nvPr/>
        </p:nvSpPr>
        <p:spPr bwMode="auto">
          <a:xfrm>
            <a:off x="671513" y="3779838"/>
            <a:ext cx="1428750" cy="1427162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18" name="Elipse 17"/>
          <p:cNvSpPr/>
          <p:nvPr/>
        </p:nvSpPr>
        <p:spPr bwMode="auto">
          <a:xfrm>
            <a:off x="1443038" y="5364163"/>
            <a:ext cx="708025" cy="7080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1203325" y="6062663"/>
            <a:ext cx="150813" cy="15240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835150" y="6380163"/>
            <a:ext cx="301625" cy="303212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21" name="Elipse 20"/>
          <p:cNvSpPr/>
          <p:nvPr/>
        </p:nvSpPr>
        <p:spPr>
          <a:xfrm>
            <a:off x="2100263" y="4956175"/>
            <a:ext cx="403225" cy="4032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520156" y="3443852"/>
            <a:ext cx="6804422" cy="2088183"/>
          </a:xfrm>
        </p:spPr>
        <p:txBody>
          <a:bodyPr/>
          <a:lstStyle>
            <a:lvl1pPr>
              <a:defRPr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520156" y="5515236"/>
            <a:ext cx="6804422" cy="1511935"/>
          </a:xfrm>
        </p:spPr>
        <p:txBody>
          <a:bodyPr/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22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560593" y="1294607"/>
            <a:ext cx="2519363" cy="4191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801769" y="4609307"/>
            <a:ext cx="4032250" cy="4238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4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462088" y="5432425"/>
            <a:ext cx="671512" cy="571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7F8B9-D0B1-4784-9041-44E26A564EB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B2516-3918-4C34-9DEF-D8138FE679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8453" y="302739"/>
            <a:ext cx="1848115" cy="645022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2812A-A9D1-4953-9850-5DDFCA6514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504031" y="1763924"/>
            <a:ext cx="8232510" cy="5372409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EA46695-AC9D-4293-952B-0833ACE6F75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Espaço Reservado para Rodapé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420688" y="0"/>
            <a:ext cx="671512" cy="7559675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 bwMode="auto">
          <a:xfrm>
            <a:off x="304800" y="0"/>
            <a:ext cx="115888" cy="7559675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 bwMode="auto">
          <a:xfrm>
            <a:off x="1092200" y="0"/>
            <a:ext cx="200025" cy="7559675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 bwMode="auto">
          <a:xfrm>
            <a:off x="1258888" y="0"/>
            <a:ext cx="254000" cy="7559675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17475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008063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941388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903413" y="0"/>
            <a:ext cx="0" cy="7559675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1176338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3" name="Retângulo 12"/>
          <p:cNvSpPr/>
          <p:nvPr/>
        </p:nvSpPr>
        <p:spPr bwMode="auto">
          <a:xfrm>
            <a:off x="1344613" y="0"/>
            <a:ext cx="84137" cy="7559675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14" name="Elipse 13"/>
          <p:cNvSpPr/>
          <p:nvPr/>
        </p:nvSpPr>
        <p:spPr bwMode="auto">
          <a:xfrm>
            <a:off x="671513" y="3779838"/>
            <a:ext cx="1428750" cy="1427162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15" name="Elipse 14"/>
          <p:cNvSpPr/>
          <p:nvPr/>
        </p:nvSpPr>
        <p:spPr bwMode="auto">
          <a:xfrm>
            <a:off x="1460500" y="5364163"/>
            <a:ext cx="706438" cy="7080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16" name="Elipse 15"/>
          <p:cNvSpPr/>
          <p:nvPr/>
        </p:nvSpPr>
        <p:spPr bwMode="auto">
          <a:xfrm>
            <a:off x="1203325" y="6062663"/>
            <a:ext cx="150813" cy="15240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17" name="Elipse 16"/>
          <p:cNvSpPr/>
          <p:nvPr/>
        </p:nvSpPr>
        <p:spPr bwMode="auto">
          <a:xfrm>
            <a:off x="1835150" y="6383338"/>
            <a:ext cx="301625" cy="303212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18" name="Elipse 17"/>
          <p:cNvSpPr/>
          <p:nvPr/>
        </p:nvSpPr>
        <p:spPr bwMode="auto">
          <a:xfrm>
            <a:off x="2071688" y="4938713"/>
            <a:ext cx="403225" cy="4032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10029825" y="0"/>
            <a:ext cx="0" cy="75596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0156" y="3191863"/>
            <a:ext cx="6804422" cy="2263703"/>
          </a:xfrm>
        </p:spPr>
        <p:txBody>
          <a:bodyPr/>
          <a:lstStyle>
            <a:lvl1pPr algn="l">
              <a:buNone/>
              <a:defRPr sz="3300" b="1" cap="small" baseline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20156" y="5522763"/>
            <a:ext cx="6804422" cy="1511935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20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558213" y="1290638"/>
            <a:ext cx="2520950" cy="4191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1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802563" y="4606925"/>
            <a:ext cx="4032250" cy="4222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477963" y="5432425"/>
            <a:ext cx="671512" cy="571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CC647-B258-4347-9446-444818D45E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504031" y="1763924"/>
            <a:ext cx="4032250" cy="503978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707652" y="1763924"/>
            <a:ext cx="4032250" cy="503978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62478-AAE6-4B82-BE59-7FBE45C607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031" y="300987"/>
            <a:ext cx="8316516" cy="1259946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504031" y="2603888"/>
            <a:ext cx="4032250" cy="4283816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19799" y="2603888"/>
            <a:ext cx="4032250" cy="4283816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504031" y="1730326"/>
            <a:ext cx="4032250" cy="72572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788297" y="1730326"/>
            <a:ext cx="4032250" cy="72572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7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AA55B-3F50-4297-A6D3-62285998472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7E975BB-3647-412F-9B42-B9254B2F0BD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32A70-1E68-4439-BD4E-88AEEC5867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9659938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 dirty="0"/>
          </a:p>
        </p:txBody>
      </p:sp>
      <p:sp>
        <p:nvSpPr>
          <p:cNvPr id="6" name="Conector reto 5"/>
          <p:cNvSpPr>
            <a:spLocks noChangeShapeType="1"/>
          </p:cNvSpPr>
          <p:nvPr/>
        </p:nvSpPr>
        <p:spPr bwMode="auto">
          <a:xfrm>
            <a:off x="6888163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6826250" y="0"/>
            <a:ext cx="0" cy="7559675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9912350" y="0"/>
            <a:ext cx="0" cy="7559675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9" name="Retângulo 8"/>
          <p:cNvSpPr/>
          <p:nvPr/>
        </p:nvSpPr>
        <p:spPr bwMode="auto">
          <a:xfrm>
            <a:off x="9744075" y="0"/>
            <a:ext cx="336550" cy="7559675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9828213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1" name="Elipse 10"/>
          <p:cNvSpPr/>
          <p:nvPr/>
        </p:nvSpPr>
        <p:spPr>
          <a:xfrm>
            <a:off x="8991600" y="6299200"/>
            <a:ext cx="604838" cy="60483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717596" y="3527822"/>
            <a:ext cx="6954901" cy="504031"/>
          </a:xfrm>
        </p:spPr>
        <p:txBody>
          <a:bodyPr/>
          <a:lstStyle>
            <a:lvl1pPr algn="l">
              <a:buNone/>
              <a:defRPr sz="2200" b="1" cap="small" baseline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7510066" y="302387"/>
            <a:ext cx="1683464" cy="5493364"/>
          </a:xfrm>
        </p:spPr>
        <p:txBody>
          <a:bodyPr/>
          <a:lstStyle>
            <a:lvl1pPr marL="0" indent="0">
              <a:spcBef>
                <a:spcPts val="441"/>
              </a:spcBef>
              <a:spcAft>
                <a:spcPts val="1102"/>
              </a:spcAft>
              <a:buNone/>
              <a:defRPr sz="13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36021" y="302387"/>
            <a:ext cx="6216385" cy="697506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2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6B69289-4A1E-41C2-89A1-8D60B8E9C9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4" name="Espaço Reservado para Rodapé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9659938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6" name="Elipse 5"/>
          <p:cNvSpPr/>
          <p:nvPr/>
        </p:nvSpPr>
        <p:spPr>
          <a:xfrm>
            <a:off x="8991600" y="6299200"/>
            <a:ext cx="604838" cy="60483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9912350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 bwMode="auto">
          <a:xfrm>
            <a:off x="9744075" y="0"/>
            <a:ext cx="336550" cy="7559675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9828213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6888163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6826250" y="0"/>
            <a:ext cx="0" cy="7559675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693654" y="3527822"/>
            <a:ext cx="6954901" cy="504031"/>
          </a:xfrm>
        </p:spPr>
        <p:txBody>
          <a:bodyPr/>
          <a:lstStyle>
            <a:lvl1pPr algn="l">
              <a:buNone/>
              <a:defRPr sz="22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804422" cy="7559675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5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458823" y="291888"/>
            <a:ext cx="1680104" cy="5463125"/>
          </a:xfrm>
        </p:spPr>
        <p:txBody>
          <a:bodyPr rot="0" spcFirstLastPara="0" vertOverflow="overflow" horzOverflow="overflow" spcCol="302383" rtlCol="0" fromWordArt="0" forceAA="0">
            <a:normAutofit/>
          </a:bodyPr>
          <a:lstStyle>
            <a:lvl1pPr marL="0" indent="0">
              <a:spcBef>
                <a:spcPts val="110"/>
              </a:spcBef>
              <a:spcAft>
                <a:spcPts val="441"/>
              </a:spcAft>
              <a:buFontTx/>
              <a:buNone/>
              <a:defRPr sz="13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2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D721B4E-A645-46B6-B3E2-F32814D9FD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4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9659938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503238" y="303213"/>
            <a:ext cx="8232775" cy="1258887"/>
          </a:xfrm>
          <a:prstGeom prst="rect">
            <a:avLst/>
          </a:prstGeom>
        </p:spPr>
        <p:txBody>
          <a:bodyPr vert="horz" lIns="100794" tIns="50397" rIns="100794" bIns="50397" anchor="b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28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503238" y="1763713"/>
            <a:ext cx="8232775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8366919" y="1193006"/>
            <a:ext cx="2217738" cy="422275"/>
          </a:xfrm>
          <a:prstGeom prst="rect">
            <a:avLst/>
          </a:prstGeom>
        </p:spPr>
        <p:txBody>
          <a:bodyPr vert="horz" lIns="100794" tIns="50397" rIns="100794" bIns="50397" anchor="ctr" anchorCtr="0"/>
          <a:lstStyle>
            <a:lvl1pPr algn="r" eaLnBrk="1" latinLnBrk="0" hangingPunct="1">
              <a:defRPr kumimoji="0" sz="13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7707313" y="4119563"/>
            <a:ext cx="3527425" cy="403225"/>
          </a:xfrm>
          <a:prstGeom prst="rect">
            <a:avLst/>
          </a:prstGeom>
        </p:spPr>
        <p:txBody>
          <a:bodyPr vert="horz" lIns="100794" tIns="50397" rIns="100794" bIns="50397" anchor="ctr" anchorCtr="0"/>
          <a:lstStyle>
            <a:lvl1pPr algn="l" eaLnBrk="1" latinLnBrk="0" hangingPunct="1">
              <a:defRPr kumimoji="0" sz="13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84138" y="0"/>
            <a:ext cx="0" cy="75596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9912350" y="0"/>
            <a:ext cx="0" cy="7559675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9744075" y="0"/>
            <a:ext cx="336550" cy="7559675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9828213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/>
          </a:p>
        </p:txBody>
      </p:sp>
      <p:sp>
        <p:nvSpPr>
          <p:cNvPr id="12" name="Elipse 11"/>
          <p:cNvSpPr/>
          <p:nvPr/>
        </p:nvSpPr>
        <p:spPr>
          <a:xfrm>
            <a:off x="8991600" y="6299200"/>
            <a:ext cx="604838" cy="60483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961438" y="6321425"/>
            <a:ext cx="671512" cy="573088"/>
          </a:xfrm>
          <a:prstGeom prst="rect">
            <a:avLst/>
          </a:prstGeom>
        </p:spPr>
        <p:txBody>
          <a:bodyPr vert="horz" lIns="100794" tIns="50397" rIns="100794" bIns="50397" anchor="ctr"/>
          <a:lstStyle>
            <a:lvl1pPr algn="ctr" eaLnBrk="1" latinLnBrk="0" hangingPunct="1">
              <a:defRPr kumimoji="0" sz="15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012979F-EE82-4EB1-9AE8-8C84661CB4F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8" r:id="rId4"/>
    <p:sldLayoutId id="2147483679" r:id="rId5"/>
    <p:sldLayoutId id="2147483686" r:id="rId6"/>
    <p:sldLayoutId id="2147483680" r:id="rId7"/>
    <p:sldLayoutId id="2147483687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Century Schoolbook" pitchFamily="18" charset="0"/>
        </a:defRPr>
      </a:lvl9pPr>
    </p:titleStyle>
    <p:bodyStyle>
      <a:lvl1pPr marL="301625" indent="-301625" algn="l" rtl="0" fontAlgn="base">
        <a:spcBef>
          <a:spcPts val="663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04850" indent="-3016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006475" indent="-200025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09688" indent="-200025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200025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915092" indent="-201589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217475" indent="-201589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5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9858" indent="-201589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5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822241" indent="-201589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5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2519363" y="3443288"/>
            <a:ext cx="6805612" cy="20891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>
                <a:sym typeface="Helvetica" charset="0"/>
              </a:rPr>
              <a:t>ANEMIAS</a:t>
            </a:r>
            <a:endParaRPr lang="pt-BR" dirty="0"/>
          </a:p>
        </p:txBody>
      </p:sp>
      <p:sp>
        <p:nvSpPr>
          <p:cNvPr id="8195" name="Subtítulo 4"/>
          <p:cNvSpPr>
            <a:spLocks noGrp="1"/>
          </p:cNvSpPr>
          <p:nvPr>
            <p:ph type="subTitle" idx="1"/>
          </p:nvPr>
        </p:nvSpPr>
        <p:spPr>
          <a:xfrm>
            <a:off x="2519363" y="5514975"/>
            <a:ext cx="6805612" cy="1512888"/>
          </a:xfrm>
        </p:spPr>
        <p:txBody>
          <a:bodyPr/>
          <a:lstStyle/>
          <a:p>
            <a:r>
              <a:rPr lang="pt-BR" dirty="0" smtClean="0"/>
              <a:t>Rodrigo Melo Leite</a:t>
            </a:r>
          </a:p>
          <a:p>
            <a:r>
              <a:rPr lang="pt-BR" dirty="0" smtClean="0"/>
              <a:t>Lara </a:t>
            </a:r>
            <a:r>
              <a:rPr lang="pt-BR" dirty="0" err="1" smtClean="0"/>
              <a:t>Baracho</a:t>
            </a:r>
            <a:endParaRPr lang="pt-BR" dirty="0" smtClean="0"/>
          </a:p>
          <a:p>
            <a:r>
              <a:rPr lang="pt-BR" dirty="0" smtClean="0"/>
              <a:t>José Américo</a:t>
            </a:r>
          </a:p>
        </p:txBody>
      </p:sp>
      <p:pic>
        <p:nvPicPr>
          <p:cNvPr id="4" name="Picture 6" descr="373608_293528954020866_816010904_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68504" y="683493"/>
            <a:ext cx="2794000" cy="27940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>
                <a:sym typeface="Helvetica" charset="0"/>
              </a:rPr>
              <a:t>Anemia Hemolítica</a:t>
            </a:r>
            <a:endParaRPr lang="pt-BR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>
                <a:sym typeface="Helvetica" charset="0"/>
              </a:rPr>
              <a:t>Estados anêmicos decorrentes da diminuição da sobrevida dos glóbulos vermelhos. São consideradas anemias regenerativas, pois a causa é periférica (hemólise) e a medula responde produzindo mais células acarretando uma reticulocitose no sangue circulante. Ocorrendo sobrevida diminuída além da capacidade máxima de reposição, temos a anemia hemolítica.</a:t>
            </a:r>
            <a:endParaRPr lang="pt-BR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8316912" cy="125888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  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ym typeface="Helvetica" charset="0"/>
              </a:rPr>
              <a:t/>
            </a:r>
            <a:br>
              <a:rPr lang="pt-BR" dirty="0" smtClean="0">
                <a:sym typeface="Helvetica" charset="0"/>
              </a:rPr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2"/>
          </p:nvPr>
        </p:nvSpPr>
        <p:spPr>
          <a:xfrm>
            <a:off x="503238" y="2603500"/>
            <a:ext cx="4032250" cy="4284663"/>
          </a:xfrm>
        </p:spPr>
        <p:txBody>
          <a:bodyPr>
            <a:normAutofit fontScale="92500" lnSpcReduction="20000"/>
          </a:bodyPr>
          <a:lstStyle/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Doença familiar, de caráter dominante. Geralmente são anemias hereditárias; é o caso das </a:t>
            </a:r>
            <a:r>
              <a:rPr lang="pt-BR" dirty="0" err="1" smtClean="0"/>
              <a:t>hemoglobinopatias</a:t>
            </a:r>
            <a:r>
              <a:rPr lang="pt-BR" dirty="0" smtClean="0"/>
              <a:t>, anomalias de membrana ou </a:t>
            </a:r>
            <a:r>
              <a:rPr lang="pt-BR" dirty="0" err="1" smtClean="0"/>
              <a:t>enzimopatias</a:t>
            </a:r>
            <a:r>
              <a:rPr lang="pt-BR" dirty="0" smtClean="0"/>
              <a:t>.</a:t>
            </a: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Defeito na membrana dos eritrócitos ao nível do </a:t>
            </a:r>
            <a:r>
              <a:rPr lang="pt-BR" dirty="0" err="1" smtClean="0"/>
              <a:t>citoesqueleto</a:t>
            </a:r>
            <a:r>
              <a:rPr lang="pt-BR" dirty="0" smtClean="0"/>
              <a:t>. Isso torna o glóbulo incapaz de manter a bomba Na+ e K+.</a:t>
            </a: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>
          <a:xfrm>
            <a:off x="4819650" y="2603500"/>
            <a:ext cx="4032250" cy="4284663"/>
          </a:xfrm>
        </p:spPr>
        <p:txBody>
          <a:bodyPr>
            <a:normAutofit fontScale="70000" lnSpcReduction="20000"/>
          </a:bodyPr>
          <a:lstStyle/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Destruição excessiva dos eritrócitos em decorrência de vários agentes que alteram as células, determinando sua</a:t>
            </a:r>
            <a:br>
              <a:rPr lang="pt-BR" dirty="0" smtClean="0"/>
            </a:br>
            <a:r>
              <a:rPr lang="pt-BR" dirty="0" smtClean="0"/>
              <a:t> lise prematura.</a:t>
            </a:r>
            <a:br>
              <a:rPr lang="pt-BR" dirty="0" smtClean="0"/>
            </a:br>
            <a:r>
              <a:rPr lang="pt-BR" dirty="0" smtClean="0"/>
              <a:t>      </a:t>
            </a:r>
            <a:br>
              <a:rPr lang="pt-BR" dirty="0" smtClean="0"/>
            </a:br>
            <a:r>
              <a:rPr lang="pt-BR" dirty="0" smtClean="0"/>
              <a:t>a) Destruição por substâncias tóxicas (infecções, mordida de serpentes).</a:t>
            </a:r>
            <a:br>
              <a:rPr lang="pt-BR" dirty="0" smtClean="0"/>
            </a:br>
            <a:r>
              <a:rPr lang="pt-BR" dirty="0" smtClean="0"/>
              <a:t>b) Destruição por parasitas (malária).</a:t>
            </a:r>
            <a:br>
              <a:rPr lang="pt-BR" dirty="0" smtClean="0"/>
            </a:br>
            <a:r>
              <a:rPr lang="pt-BR" dirty="0" smtClean="0"/>
              <a:t>c) Destruição por trauma mecânico(alterações vasculares).</a:t>
            </a:r>
            <a:br>
              <a:rPr lang="pt-BR" dirty="0" smtClean="0"/>
            </a:br>
            <a:r>
              <a:rPr lang="pt-BR" dirty="0" smtClean="0"/>
              <a:t>d) Destruição por anticorpos (Doença hemolítica do recém-nascido e anemia auto-imune).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"/>
          </p:nvPr>
        </p:nvSpPr>
        <p:spPr>
          <a:xfrm>
            <a:off x="503238" y="1730375"/>
            <a:ext cx="4032250" cy="725488"/>
          </a:xfrm>
        </p:spPr>
        <p:txBody>
          <a:bodyPr>
            <a:normAutofit fontScale="92500" lnSpcReduction="20000"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 smtClean="0"/>
              <a:t>Por defeito corpuscular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 smtClean="0"/>
              <a:t>           (Constitucional)</a:t>
            </a:r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>
          <a:xfrm>
            <a:off x="4787900" y="1730375"/>
            <a:ext cx="4032250" cy="725488"/>
          </a:xfrm>
        </p:spPr>
        <p:txBody>
          <a:bodyPr>
            <a:normAutofit fontScale="77500" lnSpcReduction="20000"/>
          </a:bodyPr>
          <a:lstStyle/>
          <a:p>
            <a:pPr fontAlgn="auto">
              <a:spcBef>
                <a:spcPts val="661"/>
              </a:spcBef>
              <a:spcAft>
                <a:spcPts val="0"/>
              </a:spcAft>
              <a:defRPr/>
            </a:pPr>
            <a:r>
              <a:rPr lang="pt-BR" sz="2400" dirty="0" smtClean="0"/>
              <a:t>Por defeito </a:t>
            </a:r>
            <a:r>
              <a:rPr lang="pt-BR" sz="2400" dirty="0" err="1" smtClean="0"/>
              <a:t>extracorpuscular</a:t>
            </a:r>
            <a:r>
              <a:rPr lang="pt-BR" sz="2400" dirty="0" smtClean="0"/>
              <a:t>  </a:t>
            </a:r>
            <a:br>
              <a:rPr lang="pt-BR" sz="2400" dirty="0" smtClean="0"/>
            </a:br>
            <a:r>
              <a:rPr lang="pt-BR" sz="2400" dirty="0" smtClean="0"/>
              <a:t>(Adquiridas)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945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Oligocitemia e  baixa da hemoglobina;</a:t>
            </a:r>
          </a:p>
          <a:p>
            <a:r>
              <a:rPr lang="pt-BR" smtClean="0"/>
              <a:t>Alt. Qualitativas dos eritrócitos: </a:t>
            </a:r>
          </a:p>
          <a:p>
            <a:pPr lvl="1"/>
            <a:r>
              <a:rPr lang="pt-BR" smtClean="0"/>
              <a:t>Esferocitose;</a:t>
            </a:r>
          </a:p>
          <a:p>
            <a:pPr lvl="1"/>
            <a:r>
              <a:rPr lang="pt-BR" smtClean="0"/>
              <a:t>Hemácias em alvo (talassemias);</a:t>
            </a:r>
          </a:p>
          <a:p>
            <a:pPr lvl="1"/>
            <a:r>
              <a:rPr lang="pt-BR" smtClean="0"/>
              <a:t>Ovalocitose;</a:t>
            </a:r>
          </a:p>
          <a:p>
            <a:pPr lvl="1"/>
            <a:r>
              <a:rPr lang="pt-BR" smtClean="0"/>
              <a:t>Hemácias em foice;</a:t>
            </a:r>
          </a:p>
          <a:p>
            <a:pPr lvl="1"/>
            <a:r>
              <a:rPr lang="pt-BR" smtClean="0"/>
              <a:t>Reticulocitose</a:t>
            </a:r>
          </a:p>
          <a:p>
            <a:r>
              <a:rPr lang="pt-BR" smtClean="0"/>
              <a:t>Reticulose acentuada </a:t>
            </a:r>
            <a:r>
              <a:rPr lang="pt-BR" smtClean="0">
                <a:sym typeface="Wingdings" pitchFamily="2" charset="2"/>
              </a:rPr>
              <a:t> VCM aumenta.</a:t>
            </a:r>
          </a:p>
          <a:p>
            <a:r>
              <a:rPr lang="pt-BR" smtClean="0">
                <a:sym typeface="Wingdings" pitchFamily="2" charset="2"/>
              </a:rPr>
              <a:t>Leucocitose (na crise hemofílica);</a:t>
            </a:r>
          </a:p>
          <a:p>
            <a:r>
              <a:rPr lang="pt-BR" smtClean="0">
                <a:sym typeface="Wingdings" pitchFamily="2" charset="2"/>
              </a:rPr>
              <a:t>Índices eritrocitários (VCM, HCM, CHCM)  Esclarecer em casos de anemia hemofílica. </a:t>
            </a:r>
            <a:endParaRPr lang="pt-BR" smtClean="0"/>
          </a:p>
          <a:p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0483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>
                <a:sym typeface="Helvetica" charset="0"/>
              </a:rPr>
              <a:t>Sintomas:</a:t>
            </a:r>
          </a:p>
          <a:p>
            <a:endParaRPr lang="pt-BR" smtClean="0">
              <a:sym typeface="Helvetica" charset="0"/>
            </a:endParaRPr>
          </a:p>
          <a:p>
            <a:pPr lvl="1"/>
            <a:r>
              <a:rPr lang="pt-BR" smtClean="0">
                <a:sym typeface="Helvetica" charset="0"/>
              </a:rPr>
              <a:t>Sangramento gengival e nasal;</a:t>
            </a:r>
          </a:p>
          <a:p>
            <a:pPr lvl="1"/>
            <a:r>
              <a:rPr lang="pt-BR" smtClean="0">
                <a:sym typeface="Helvetica" charset="0"/>
              </a:rPr>
              <a:t>Fadiga e calafrios;</a:t>
            </a:r>
          </a:p>
          <a:p>
            <a:pPr lvl="1"/>
            <a:r>
              <a:rPr lang="pt-BR" smtClean="0">
                <a:sym typeface="Helvetica" charset="0"/>
              </a:rPr>
              <a:t>Palidez, falta de ar, taquicardia;</a:t>
            </a:r>
          </a:p>
          <a:p>
            <a:pPr lvl="1"/>
            <a:r>
              <a:rPr lang="pt-BR" smtClean="0">
                <a:sym typeface="Helvetica" charset="0"/>
              </a:rPr>
              <a:t>Pele amarela (icterícia – exagero catabólico de Hgb, superando a capacidade hepática de conjugação, a bilirrubina não consegue ser filtrada quando não está ligada a albumina).</a:t>
            </a:r>
          </a:p>
          <a:p>
            <a:pPr lvl="1"/>
            <a:r>
              <a:rPr lang="pt-BR" smtClean="0">
                <a:sym typeface="Helvetica" charset="0"/>
              </a:rPr>
              <a:t>Urina escura (Hb livre – hemólise intravascular), baço dilatado (surtos de hemólise).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mtClean="0">
                <a:sym typeface="Helvetica" charset="0"/>
              </a:rPr>
              <a:t>Anemia por Interferência na Síntese de Hemoglobina</a:t>
            </a:r>
            <a:br>
              <a:rPr lang="pt-BR" smtClean="0">
                <a:sym typeface="Helvetica" charset="0"/>
              </a:rPr>
            </a:br>
            <a:r>
              <a:rPr lang="pt-BR" smtClean="0">
                <a:sym typeface="Helvetica" charset="0"/>
              </a:rPr>
              <a:t> </a:t>
            </a:r>
            <a:endParaRPr lang="pt-BR" dirty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>
                <a:sym typeface="Helvetica" charset="0"/>
              </a:rPr>
              <a:t>Microcitose: descompasso entre a síntese de Hgb e a proliferação dos E.</a:t>
            </a:r>
          </a:p>
          <a:p>
            <a:r>
              <a:rPr lang="pt-BR" smtClean="0">
                <a:sym typeface="Helvetica" charset="0"/>
              </a:rPr>
              <a:t>Causas: </a:t>
            </a:r>
          </a:p>
          <a:p>
            <a:pPr lvl="1"/>
            <a:r>
              <a:rPr lang="pt-BR" smtClean="0">
                <a:sym typeface="Helvetica" charset="0"/>
              </a:rPr>
              <a:t>Falta de ferro no organismo (nutrição e/ou absorção)</a:t>
            </a:r>
          </a:p>
          <a:p>
            <a:pPr lvl="1"/>
            <a:r>
              <a:rPr lang="pt-BR" smtClean="0">
                <a:sym typeface="Helvetica" charset="0"/>
              </a:rPr>
              <a:t>Falta de oferta de ferro à eritropoese</a:t>
            </a:r>
          </a:p>
          <a:p>
            <a:pPr lvl="1"/>
            <a:r>
              <a:rPr lang="pt-BR" smtClean="0">
                <a:sym typeface="Helvetica" charset="0"/>
              </a:rPr>
              <a:t>Defeitos genéticos</a:t>
            </a:r>
          </a:p>
          <a:p>
            <a:pPr lvl="1"/>
            <a:r>
              <a:rPr lang="pt-BR" smtClean="0">
                <a:sym typeface="Helvetica" charset="0"/>
              </a:rPr>
              <a:t>Defeitos na síntese do heme</a:t>
            </a:r>
            <a:endParaRPr lang="pt-BR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2531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>
                <a:sym typeface="Wingdings" pitchFamily="2" charset="2"/>
              </a:rPr>
              <a:t>Tipos:</a:t>
            </a:r>
            <a:endParaRPr lang="pt-BR" smtClean="0"/>
          </a:p>
          <a:p>
            <a:pPr lvl="1"/>
            <a:r>
              <a:rPr lang="pt-BR" smtClean="0"/>
              <a:t>Anemia ferropênica </a:t>
            </a:r>
          </a:p>
          <a:p>
            <a:pPr lvl="1"/>
            <a:r>
              <a:rPr lang="pt-BR" smtClean="0"/>
              <a:t>Anemia das doenças crônicas (ADC)</a:t>
            </a:r>
          </a:p>
          <a:p>
            <a:pPr lvl="1"/>
            <a:r>
              <a:rPr lang="pt-BR" smtClean="0"/>
              <a:t>Talássemias</a:t>
            </a:r>
          </a:p>
          <a:p>
            <a:pPr lvl="1"/>
            <a:r>
              <a:rPr lang="pt-BR" smtClean="0"/>
              <a:t>Anemia sideroblástica congênita</a:t>
            </a:r>
          </a:p>
          <a:p>
            <a:pPr lvl="1"/>
            <a:r>
              <a:rPr lang="pt-BR" smtClean="0"/>
              <a:t>Acúmulo de ferro no organismo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Anemia </a:t>
            </a:r>
            <a:r>
              <a:rPr lang="pt-BR" dirty="0" err="1" smtClean="0"/>
              <a:t>Ferropênica</a:t>
            </a:r>
            <a:endParaRPr lang="pt-BR" dirty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dirty="0" smtClean="0"/>
              <a:t>Paciente com sintomatologia de anemia crônica e sem outros sinais de doença, por sua considerável prevalência, anemia </a:t>
            </a:r>
            <a:r>
              <a:rPr lang="pt-BR" dirty="0" err="1" smtClean="0"/>
              <a:t>ferropênica</a:t>
            </a:r>
            <a:r>
              <a:rPr lang="pt-BR" dirty="0" smtClean="0"/>
              <a:t> (</a:t>
            </a:r>
            <a:r>
              <a:rPr lang="pt-BR" dirty="0" err="1" smtClean="0"/>
              <a:t>AF</a:t>
            </a:r>
            <a:r>
              <a:rPr lang="pt-BR" dirty="0" smtClean="0"/>
              <a:t>) é o primeiro diagnóstico a ser considerado.</a:t>
            </a:r>
          </a:p>
          <a:p>
            <a:r>
              <a:rPr lang="pt-BR" dirty="0" smtClean="0"/>
              <a:t>Causas:</a:t>
            </a:r>
          </a:p>
          <a:p>
            <a:pPr lvl="1"/>
            <a:r>
              <a:rPr lang="pt-BR" dirty="0" smtClean="0"/>
              <a:t>Crianças: prematuridade, verminose, dieta, ...</a:t>
            </a:r>
          </a:p>
          <a:p>
            <a:pPr lvl="1"/>
            <a:r>
              <a:rPr lang="pt-BR" dirty="0" smtClean="0"/>
              <a:t>Adulto: </a:t>
            </a:r>
            <a:r>
              <a:rPr lang="pt-BR" dirty="0" err="1" smtClean="0"/>
              <a:t>hipermenorreia</a:t>
            </a:r>
            <a:r>
              <a:rPr lang="pt-BR" dirty="0" smtClean="0"/>
              <a:t>, síndrome crônico do trato   digestivo, verminose, dieta, ...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4579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Hemograma:</a:t>
            </a:r>
          </a:p>
          <a:p>
            <a:pPr lvl="1"/>
            <a:r>
              <a:rPr lang="pt-BR" smtClean="0"/>
              <a:t>Eritrograma: E não é representativo; Hct discretamente alto; microcitose e hipocromia: VCM, HCM e CHCM (níveis baixos, obs.: VCM e HCM só detonam uma patogênese ferropênica quando há anemização com Hgb já abaixo de 11 g/dL)</a:t>
            </a:r>
          </a:p>
          <a:p>
            <a:pPr lvl="1"/>
            <a:r>
              <a:rPr lang="pt-BR" smtClean="0"/>
              <a:t>Plaquetas: Trombocitose</a:t>
            </a:r>
          </a:p>
          <a:p>
            <a:pPr lvl="1"/>
            <a:r>
              <a:rPr lang="pt-BR" smtClean="0"/>
              <a:t>Leucograma: Frequente neutropenia (1.200 e 2000 /µL)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Anemias por Síntese Deficiente de Nucleoproteínas</a:t>
            </a:r>
            <a:endParaRPr lang="pt-BR" dirty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Anemia decorrente da diminuição na síntese de ácidos nucleicos.</a:t>
            </a:r>
          </a:p>
          <a:p>
            <a:r>
              <a:rPr lang="pt-BR" smtClean="0"/>
              <a:t>Causas:</a:t>
            </a:r>
          </a:p>
          <a:p>
            <a:pPr lvl="1"/>
            <a:r>
              <a:rPr lang="pt-BR" smtClean="0"/>
              <a:t>Interferência de fármacos</a:t>
            </a:r>
          </a:p>
          <a:p>
            <a:pPr lvl="1"/>
            <a:r>
              <a:rPr lang="pt-BR" smtClean="0"/>
              <a:t>Deficiência de vitamina B12</a:t>
            </a:r>
          </a:p>
          <a:p>
            <a:pPr lvl="1"/>
            <a:r>
              <a:rPr lang="pt-BR" smtClean="0"/>
              <a:t>Deficiência de ácido fólico</a:t>
            </a:r>
          </a:p>
          <a:p>
            <a:r>
              <a:rPr lang="pt-BR" smtClean="0"/>
              <a:t>Fármacos</a:t>
            </a:r>
          </a:p>
          <a:p>
            <a:pPr lvl="1"/>
            <a:r>
              <a:rPr lang="pt-BR" smtClean="0"/>
              <a:t>Antiblásticos</a:t>
            </a:r>
          </a:p>
          <a:p>
            <a:pPr lvl="1"/>
            <a:r>
              <a:rPr lang="pt-BR" smtClean="0"/>
              <a:t>AZT (AIDS)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por Deficiência de Vitamina B12</a:t>
            </a:r>
            <a:endParaRPr lang="pt-BR" dirty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Causas:</a:t>
            </a:r>
          </a:p>
          <a:p>
            <a:pPr lvl="1"/>
            <a:r>
              <a:rPr lang="pt-BR" smtClean="0"/>
              <a:t>Falta de aporte alimentar</a:t>
            </a:r>
          </a:p>
          <a:p>
            <a:pPr lvl="1"/>
            <a:r>
              <a:rPr lang="pt-BR" smtClean="0"/>
              <a:t>Má absorção por causa gástrica</a:t>
            </a:r>
          </a:p>
          <a:p>
            <a:pPr lvl="2"/>
            <a:r>
              <a:rPr lang="pt-BR" smtClean="0"/>
              <a:t>Gastrite atrófica,</a:t>
            </a:r>
          </a:p>
          <a:p>
            <a:pPr lvl="2"/>
            <a:r>
              <a:rPr lang="pt-BR" smtClean="0"/>
              <a:t>Infecção crônica por Helicobacter pylori,</a:t>
            </a:r>
          </a:p>
          <a:p>
            <a:pPr lvl="2"/>
            <a:r>
              <a:rPr lang="pt-BR" smtClean="0"/>
              <a:t>Falta do fator intrínseco (gastrite atrófica autoimune),</a:t>
            </a:r>
          </a:p>
          <a:p>
            <a:pPr lvl="2"/>
            <a:r>
              <a:rPr lang="pt-BR" smtClean="0"/>
              <a:t>Gastrectomia e by-pass gástrico.</a:t>
            </a:r>
          </a:p>
          <a:p>
            <a:pPr lvl="1"/>
            <a:r>
              <a:rPr lang="pt-BR" smtClean="0"/>
              <a:t>Defeitos Genéticos (raríssimos)</a:t>
            </a:r>
          </a:p>
          <a:p>
            <a:pPr lvl="2"/>
            <a:r>
              <a:rPr lang="pt-BR" smtClean="0"/>
              <a:t>De transcobalamina</a:t>
            </a:r>
          </a:p>
          <a:p>
            <a:pPr lvl="2"/>
            <a:r>
              <a:rPr lang="pt-BR" smtClean="0"/>
              <a:t>De certas enzimas celulares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921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>
                <a:sym typeface="Wingdings" pitchFamily="2" charset="2"/>
              </a:rPr>
              <a:t> </a:t>
            </a:r>
            <a:r>
              <a:rPr lang="pt-BR" smtClean="0">
                <a:sym typeface="Helvetica" charset="0"/>
              </a:rPr>
              <a:t>Redução da taxa de hemoglobina: abaixo de 13-15 g/dL.</a:t>
            </a:r>
          </a:p>
          <a:p>
            <a:endParaRPr lang="pt-BR" smtClean="0">
              <a:sym typeface="Helvetica" charset="0"/>
            </a:endParaRPr>
          </a:p>
          <a:p>
            <a:r>
              <a:rPr lang="pt-BR" smtClean="0">
                <a:sym typeface="Helvetica" charset="0"/>
              </a:rPr>
              <a:t>Classificações:</a:t>
            </a:r>
          </a:p>
          <a:p>
            <a:pPr lvl="1"/>
            <a:r>
              <a:rPr lang="pt-BR" smtClean="0">
                <a:sym typeface="Helvetica" charset="0"/>
              </a:rPr>
              <a:t>Biometria do eritrócito:</a:t>
            </a:r>
          </a:p>
          <a:p>
            <a:pPr lvl="2"/>
            <a:r>
              <a:rPr lang="pt-BR" smtClean="0">
                <a:sym typeface="Helvetica" charset="0"/>
              </a:rPr>
              <a:t>-Microcíticas: VCM &lt; 80 fL</a:t>
            </a:r>
          </a:p>
          <a:p>
            <a:pPr lvl="2"/>
            <a:r>
              <a:rPr lang="pt-BR" smtClean="0">
                <a:sym typeface="Helvetica" charset="0"/>
              </a:rPr>
              <a:t>-Normocíticas: 80 &lt; VCM &lt; 100 fL</a:t>
            </a:r>
          </a:p>
          <a:p>
            <a:pPr lvl="2"/>
            <a:r>
              <a:rPr lang="pt-BR" smtClean="0">
                <a:sym typeface="Helvetica" charset="0"/>
              </a:rPr>
              <a:t>-Macrocíticas: VCM &gt; 100 fL</a:t>
            </a:r>
          </a:p>
          <a:p>
            <a:endParaRPr lang="pt-BR" smtClean="0">
              <a:sym typeface="Helvetica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por Deficiência de Vitamina B12</a:t>
            </a:r>
            <a:endParaRPr lang="pt-BR"/>
          </a:p>
        </p:txBody>
      </p:sp>
      <p:sp>
        <p:nvSpPr>
          <p:cNvPr id="27651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Causas:</a:t>
            </a:r>
          </a:p>
          <a:p>
            <a:pPr lvl="1"/>
            <a:r>
              <a:rPr lang="pt-BR" smtClean="0"/>
              <a:t>Diversos</a:t>
            </a:r>
          </a:p>
          <a:p>
            <a:pPr lvl="2"/>
            <a:r>
              <a:rPr lang="pt-BR" smtClean="0"/>
              <a:t>Insuficiência pancreática,</a:t>
            </a:r>
          </a:p>
          <a:p>
            <a:pPr lvl="2"/>
            <a:r>
              <a:rPr lang="pt-BR" smtClean="0"/>
              <a:t>Doença de Crohn,</a:t>
            </a:r>
          </a:p>
          <a:p>
            <a:pPr lvl="2"/>
            <a:r>
              <a:rPr lang="pt-BR" smtClean="0"/>
              <a:t>Ressecação ileal,</a:t>
            </a:r>
          </a:p>
          <a:p>
            <a:pPr lvl="2"/>
            <a:r>
              <a:rPr lang="pt-BR" smtClean="0"/>
              <a:t>Doença celíaca,</a:t>
            </a:r>
          </a:p>
          <a:p>
            <a:pPr lvl="2"/>
            <a:r>
              <a:rPr lang="pt-BR" smtClean="0"/>
              <a:t>Doença de Whipple,</a:t>
            </a:r>
          </a:p>
          <a:p>
            <a:pPr lvl="2"/>
            <a:r>
              <a:rPr lang="pt-BR" smtClean="0"/>
              <a:t>Crescimento bacteriano intestinal e alça cega,</a:t>
            </a:r>
          </a:p>
          <a:p>
            <a:pPr lvl="2"/>
            <a:r>
              <a:rPr lang="pt-BR" smtClean="0"/>
              <a:t>Difhyllobothrium latum,</a:t>
            </a:r>
          </a:p>
          <a:p>
            <a:pPr lvl="2"/>
            <a:r>
              <a:rPr lang="pt-BR" smtClean="0"/>
              <a:t>Síndrome de Imerslund-Gräsbeck</a:t>
            </a:r>
          </a:p>
          <a:p>
            <a:pPr lvl="2"/>
            <a:r>
              <a:rPr lang="pt-BR" smtClean="0"/>
              <a:t>Exposição ao ácido nitroso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por Deficiência de Vitamina B12</a:t>
            </a:r>
            <a:endParaRPr lang="pt-BR"/>
          </a:p>
        </p:txBody>
      </p:sp>
      <p:sp>
        <p:nvSpPr>
          <p:cNvPr id="2867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Sinais e Sintomas</a:t>
            </a:r>
          </a:p>
          <a:p>
            <a:pPr lvl="1"/>
            <a:r>
              <a:rPr lang="pt-BR" smtClean="0"/>
              <a:t>Neurológicos</a:t>
            </a:r>
          </a:p>
          <a:p>
            <a:pPr lvl="2"/>
            <a:r>
              <a:rPr lang="pt-BR" smtClean="0"/>
              <a:t>Precoces: parestesias, dormências simétricas nas extremidades, falta de sensibilidade à fibração de alta frequência</a:t>
            </a:r>
          </a:p>
          <a:p>
            <a:pPr lvl="2"/>
            <a:r>
              <a:rPr lang="pt-BR" smtClean="0"/>
              <a:t>Tardios: sinais de esclerose combinada dos cordões sensitivos da medula, síndrome cerebelares, síndrome de Parkinson, convulsões</a:t>
            </a:r>
          </a:p>
          <a:p>
            <a:pPr lvl="1"/>
            <a:r>
              <a:rPr lang="pt-BR" smtClean="0"/>
              <a:t>Hematológicos</a:t>
            </a:r>
          </a:p>
          <a:p>
            <a:pPr lvl="2"/>
            <a:r>
              <a:rPr lang="pt-BR" smtClean="0"/>
              <a:t>Tardios: anemias megaloblástica (palidez amarelo-limão, subicterícia)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por Deficiência de Vitamina B12</a:t>
            </a:r>
            <a:endParaRPr lang="pt-BR"/>
          </a:p>
        </p:txBody>
      </p:sp>
      <p:sp>
        <p:nvSpPr>
          <p:cNvPr id="2969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Sinais e Sintomas</a:t>
            </a:r>
          </a:p>
          <a:p>
            <a:pPr lvl="1"/>
            <a:r>
              <a:rPr lang="pt-BR" smtClean="0"/>
              <a:t>Dermatológicos</a:t>
            </a:r>
          </a:p>
          <a:p>
            <a:pPr lvl="2"/>
            <a:r>
              <a:rPr lang="pt-BR" smtClean="0"/>
              <a:t>Encanecimento precoce, vitiligo</a:t>
            </a:r>
          </a:p>
          <a:p>
            <a:pPr lvl="1"/>
            <a:r>
              <a:rPr lang="pt-BR" smtClean="0"/>
              <a:t>Digestivos</a:t>
            </a:r>
          </a:p>
          <a:p>
            <a:pPr lvl="2"/>
            <a:r>
              <a:rPr lang="pt-BR" smtClean="0"/>
              <a:t>Glossite, dispepsia, anorexia</a:t>
            </a:r>
          </a:p>
          <a:p>
            <a:pPr lvl="1"/>
            <a:r>
              <a:rPr lang="pt-BR" smtClean="0"/>
              <a:t>Ginecológicos</a:t>
            </a:r>
          </a:p>
          <a:p>
            <a:pPr lvl="2"/>
            <a:r>
              <a:rPr lang="pt-BR" smtClean="0"/>
              <a:t>Atrofia da mucosa vaginal, infecções geniturinárias</a:t>
            </a:r>
          </a:p>
          <a:p>
            <a:pPr lvl="1"/>
            <a:r>
              <a:rPr lang="pt-BR" smtClean="0"/>
              <a:t>Psiquiátricos</a:t>
            </a:r>
          </a:p>
          <a:p>
            <a:pPr lvl="2"/>
            <a:r>
              <a:rPr lang="pt-BR" smtClean="0"/>
              <a:t>Precoces: depressão, insônia, mal-estar geral</a:t>
            </a:r>
          </a:p>
          <a:p>
            <a:pPr lvl="2"/>
            <a:r>
              <a:rPr lang="pt-BR" smtClean="0"/>
              <a:t>Tardio: demência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por Deficiência de Vitamina B12</a:t>
            </a:r>
            <a:endParaRPr lang="pt-BR"/>
          </a:p>
        </p:txBody>
      </p:sp>
      <p:sp>
        <p:nvSpPr>
          <p:cNvPr id="30723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Sinais e Sintomas</a:t>
            </a:r>
          </a:p>
          <a:p>
            <a:pPr lvl="1"/>
            <a:r>
              <a:rPr lang="pt-BR" smtClean="0"/>
              <a:t>Dermatológicos</a:t>
            </a:r>
          </a:p>
          <a:p>
            <a:pPr lvl="2"/>
            <a:r>
              <a:rPr lang="pt-BR" smtClean="0"/>
              <a:t>Encanecimento precoce, vitiligo</a:t>
            </a:r>
          </a:p>
          <a:p>
            <a:pPr lvl="1"/>
            <a:r>
              <a:rPr lang="pt-BR" smtClean="0"/>
              <a:t>Digestivos</a:t>
            </a:r>
          </a:p>
          <a:p>
            <a:pPr lvl="2"/>
            <a:r>
              <a:rPr lang="pt-BR" smtClean="0"/>
              <a:t>Glossite, dispepsia, anorexia</a:t>
            </a:r>
          </a:p>
          <a:p>
            <a:pPr lvl="1"/>
            <a:r>
              <a:rPr lang="pt-BR" smtClean="0"/>
              <a:t>Ginecológicos</a:t>
            </a:r>
          </a:p>
          <a:p>
            <a:pPr lvl="2"/>
            <a:r>
              <a:rPr lang="pt-BR" smtClean="0"/>
              <a:t>Atrofia da mucosa vaginal, infecções geniturinárias</a:t>
            </a:r>
          </a:p>
          <a:p>
            <a:pPr lvl="1"/>
            <a:r>
              <a:rPr lang="pt-BR" smtClean="0"/>
              <a:t>Psiquiátricos</a:t>
            </a:r>
          </a:p>
          <a:p>
            <a:pPr lvl="2"/>
            <a:r>
              <a:rPr lang="pt-BR" smtClean="0"/>
              <a:t>Precoces: depressão, insônia, mal-estar geral</a:t>
            </a:r>
          </a:p>
          <a:p>
            <a:pPr lvl="2"/>
            <a:r>
              <a:rPr lang="pt-BR" smtClean="0"/>
              <a:t>Tardio: demência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por Deficiência de Ácido Fólico</a:t>
            </a:r>
            <a:endParaRPr lang="pt-BR"/>
          </a:p>
        </p:txBody>
      </p:sp>
      <p:sp>
        <p:nvSpPr>
          <p:cNvPr id="3174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Causas</a:t>
            </a:r>
          </a:p>
          <a:p>
            <a:pPr lvl="1"/>
            <a:r>
              <a:rPr lang="pt-BR" smtClean="0"/>
              <a:t>Dieta carente</a:t>
            </a:r>
          </a:p>
          <a:p>
            <a:pPr lvl="2"/>
            <a:r>
              <a:rPr lang="pt-BR" smtClean="0"/>
              <a:t>Baixas condições socioeconômicas,</a:t>
            </a:r>
          </a:p>
          <a:p>
            <a:pPr lvl="2"/>
            <a:r>
              <a:rPr lang="pt-BR" smtClean="0"/>
              <a:t>Alcoolismo,</a:t>
            </a:r>
          </a:p>
          <a:p>
            <a:pPr lvl="2"/>
            <a:r>
              <a:rPr lang="pt-BR" smtClean="0"/>
              <a:t>Alimentação parenteral não-complementada.</a:t>
            </a:r>
          </a:p>
          <a:p>
            <a:pPr lvl="1"/>
            <a:r>
              <a:rPr lang="pt-BR" smtClean="0"/>
              <a:t>Consumo excessivo de folatos</a:t>
            </a:r>
          </a:p>
          <a:p>
            <a:pPr lvl="2"/>
            <a:r>
              <a:rPr lang="pt-BR" smtClean="0"/>
              <a:t>Épocas de máximo crescimento,</a:t>
            </a:r>
          </a:p>
          <a:p>
            <a:pPr lvl="2"/>
            <a:r>
              <a:rPr lang="pt-BR" smtClean="0"/>
              <a:t>Gestação e lactação,</a:t>
            </a:r>
          </a:p>
          <a:p>
            <a:pPr lvl="2"/>
            <a:r>
              <a:rPr lang="pt-BR" smtClean="0"/>
              <a:t>Eritropoese hiper-regenerativa,</a:t>
            </a:r>
          </a:p>
          <a:p>
            <a:pPr lvl="2"/>
            <a:r>
              <a:rPr lang="pt-BR" smtClean="0"/>
              <a:t>Dermatites exfoliativas e psoríase.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por Deficiência de Ácido Fólico</a:t>
            </a:r>
            <a:endParaRPr lang="pt-BR"/>
          </a:p>
        </p:txBody>
      </p:sp>
      <p:sp>
        <p:nvSpPr>
          <p:cNvPr id="32771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Causas</a:t>
            </a:r>
          </a:p>
          <a:p>
            <a:pPr lvl="1"/>
            <a:r>
              <a:rPr lang="pt-BR" smtClean="0"/>
              <a:t>Síndromes de má absorção intestinal</a:t>
            </a:r>
          </a:p>
          <a:p>
            <a:pPr lvl="1"/>
            <a:r>
              <a:rPr lang="pt-BR" smtClean="0"/>
              <a:t>Fármacos inibidores do ciclo metabólico do AF</a:t>
            </a:r>
          </a:p>
          <a:p>
            <a:pPr lvl="2"/>
            <a:r>
              <a:rPr lang="pt-BR" smtClean="0"/>
              <a:t>Metotrexano e raltitrexano → drogas antifólicas,</a:t>
            </a:r>
          </a:p>
          <a:p>
            <a:pPr lvl="2"/>
            <a:r>
              <a:rPr lang="pt-BR" smtClean="0"/>
              <a:t>Pirimetamina, trimetoprina, pentamidina, triantereno.</a:t>
            </a:r>
          </a:p>
          <a:p>
            <a:pPr lvl="1"/>
            <a:r>
              <a:rPr lang="pt-BR" smtClean="0"/>
              <a:t>Drogas que interferem na absorção/excreção de folatos.</a:t>
            </a:r>
          </a:p>
          <a:p>
            <a:pPr lvl="2"/>
            <a:r>
              <a:rPr lang="pt-BR" smtClean="0"/>
              <a:t>Álcool</a:t>
            </a:r>
          </a:p>
          <a:p>
            <a:pPr lvl="2"/>
            <a:r>
              <a:rPr lang="pt-BR" smtClean="0"/>
              <a:t>Fenitoína, primidona, fenobarbital → anticonvulsivantes.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Anemias por Síntese Deficiente de Nucleoproteínas</a:t>
            </a:r>
            <a:endParaRPr lang="pt-BR"/>
          </a:p>
        </p:txBody>
      </p:sp>
      <p:sp>
        <p:nvSpPr>
          <p:cNvPr id="3379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Hemograma</a:t>
            </a:r>
          </a:p>
          <a:p>
            <a:pPr lvl="1"/>
            <a:r>
              <a:rPr lang="pt-BR" smtClean="0"/>
              <a:t>Somente 50% dos pacientes com baixa dosagem de B12, apresentam anemia ou macrocitose.</a:t>
            </a:r>
          </a:p>
          <a:p>
            <a:pPr lvl="1"/>
            <a:r>
              <a:rPr lang="pt-BR" smtClean="0"/>
              <a:t>   VCM +   hemoglobina.</a:t>
            </a:r>
          </a:p>
          <a:p>
            <a:pPr lvl="1"/>
            <a:r>
              <a:rPr lang="pt-BR" smtClean="0"/>
              <a:t>VCM rapidamente ultrapassa 100 fL (macrocitose).</a:t>
            </a:r>
          </a:p>
          <a:p>
            <a:pPr lvl="1"/>
            <a:r>
              <a:rPr lang="pt-BR" smtClean="0"/>
              <a:t>A macrocitose é notada antes de anemia significativa.</a:t>
            </a:r>
          </a:p>
          <a:p>
            <a:pPr lvl="1"/>
            <a:r>
              <a:rPr lang="pt-BR" smtClean="0"/>
              <a:t>Ao contrário da anemia ferropênica, a anemia é mais notada pela baixa de eritrócitos do que pela baixa de hemoglobina.</a:t>
            </a:r>
          </a:p>
        </p:txBody>
      </p:sp>
      <p:sp>
        <p:nvSpPr>
          <p:cNvPr id="33796" name="AutoShape 3"/>
          <p:cNvSpPr>
            <a:spLocks noChangeArrowheads="1"/>
          </p:cNvSpPr>
          <p:nvPr/>
        </p:nvSpPr>
        <p:spPr bwMode="auto">
          <a:xfrm>
            <a:off x="2397125" y="3065463"/>
            <a:ext cx="287338" cy="28733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3797" name="AutoShape 4"/>
          <p:cNvSpPr>
            <a:spLocks noChangeArrowheads="1"/>
          </p:cNvSpPr>
          <p:nvPr/>
        </p:nvSpPr>
        <p:spPr bwMode="auto">
          <a:xfrm flipV="1">
            <a:off x="1254125" y="3063875"/>
            <a:ext cx="287338" cy="28733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Anemias por Síntese Deficiente de Nucleoproteínas</a:t>
            </a:r>
            <a:endParaRPr lang="pt-BR"/>
          </a:p>
        </p:txBody>
      </p:sp>
      <p:sp>
        <p:nvSpPr>
          <p:cNvPr id="3481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Hemograma</a:t>
            </a:r>
          </a:p>
          <a:p>
            <a:pPr lvl="1"/>
            <a:r>
              <a:rPr lang="pt-BR" smtClean="0"/>
              <a:t>RDW aumentado (&gt;14,5) → maior variação volumétrica</a:t>
            </a:r>
          </a:p>
          <a:p>
            <a:pPr lvl="1"/>
            <a:r>
              <a:rPr lang="pt-BR" smtClean="0"/>
              <a:t>Macrócitos são ovalados → macro-ovalócitos.</a:t>
            </a:r>
          </a:p>
          <a:p>
            <a:pPr lvl="1"/>
            <a:r>
              <a:rPr lang="pt-BR" smtClean="0"/>
              <a:t>Contagem baixa de reticulócitos e aumentada de IRF (fração de reticulócitos imaturos).</a:t>
            </a:r>
          </a:p>
          <a:p>
            <a:pPr lvl="1"/>
            <a:r>
              <a:rPr lang="pt-BR" smtClean="0"/>
              <a:t>Neutropenia discreta (1.000-2.000/μL) e neutrófilos hipersegmentados.</a:t>
            </a:r>
          </a:p>
          <a:p>
            <a:pPr lvl="1"/>
            <a:r>
              <a:rPr lang="pt-BR" smtClean="0"/>
              <a:t>Numero de plaquetas normais ou pouco diminuído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Anemias por Síntese Deficiente de Nucleoproteínas</a:t>
            </a:r>
            <a:endParaRPr lang="pt-BR"/>
          </a:p>
        </p:txBody>
      </p:sp>
      <p:sp>
        <p:nvSpPr>
          <p:cNvPr id="35843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Hemograma</a:t>
            </a:r>
          </a:p>
          <a:p>
            <a:pPr lvl="1"/>
            <a:r>
              <a:rPr lang="pt-BR" smtClean="0"/>
              <a:t>O hemograma da falta de vitamina B12 é idêntico ao da carência de ácido fólico → hemograma de anemia megaloblástica.</a:t>
            </a:r>
          </a:p>
          <a:p>
            <a:pPr lvl="1"/>
            <a:r>
              <a:rPr lang="pt-BR" smtClean="0"/>
              <a:t>O diagnóstico diferencial é feito pela dosagem das vitaminas, pelos dados clínicos e pelos exames pertinentes às causas respectivas.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Anemias por Falta de Tecido Hematopoético</a:t>
            </a:r>
            <a:endParaRPr lang="pt-BR"/>
          </a:p>
        </p:txBody>
      </p:sp>
      <p:sp>
        <p:nvSpPr>
          <p:cNvPr id="3686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As doenças da medula óssea costuma comprometer as três séries mieloides → Pancitopenia Periférica.</a:t>
            </a:r>
          </a:p>
          <a:p>
            <a:r>
              <a:rPr lang="pt-BR" smtClean="0"/>
              <a:t>Causas:</a:t>
            </a:r>
          </a:p>
          <a:p>
            <a:pPr lvl="1"/>
            <a:r>
              <a:rPr lang="pt-BR" smtClean="0"/>
              <a:t>Anemia Aplásica, Proliferação Neoplásica, Granulomatose, Fibrose, Defeito Metabólico e Necrose.</a:t>
            </a:r>
          </a:p>
          <a:p>
            <a:pPr lvl="1"/>
            <a:r>
              <a:rPr lang="pt-BR" smtClean="0"/>
              <a:t>Aplasias medulares seletivas:</a:t>
            </a:r>
          </a:p>
          <a:p>
            <a:pPr lvl="2"/>
            <a:r>
              <a:rPr lang="pt-BR" smtClean="0"/>
              <a:t>Agranulocitose, Eritroblastopenia pura, Trombocitopenia (TAR).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0243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dirty="0" err="1" smtClean="0">
                <a:sym typeface="Helvetica" charset="0"/>
              </a:rPr>
              <a:t>Hipo-regenerativas</a:t>
            </a:r>
            <a:r>
              <a:rPr lang="pt-BR" dirty="0" smtClean="0">
                <a:sym typeface="Helvetica" charset="0"/>
              </a:rPr>
              <a:t>:</a:t>
            </a:r>
          </a:p>
          <a:p>
            <a:pPr lvl="1"/>
            <a:r>
              <a:rPr lang="pt-BR" dirty="0" smtClean="0">
                <a:sym typeface="Helvetica" charset="0"/>
              </a:rPr>
              <a:t>Insuficiência da proliferação </a:t>
            </a:r>
            <a:r>
              <a:rPr lang="pt-BR" dirty="0" err="1" smtClean="0">
                <a:sym typeface="Helvetica" charset="0"/>
              </a:rPr>
              <a:t>eritróide</a:t>
            </a:r>
            <a:r>
              <a:rPr lang="pt-BR" dirty="0" smtClean="0">
                <a:sym typeface="Helvetica" charset="0"/>
              </a:rPr>
              <a:t> ou da síntese </a:t>
            </a:r>
            <a:r>
              <a:rPr lang="pt-BR" dirty="0" err="1" smtClean="0">
                <a:sym typeface="Helvetica" charset="0"/>
              </a:rPr>
              <a:t>hemoglobínica</a:t>
            </a:r>
            <a:r>
              <a:rPr lang="pt-BR" dirty="0" smtClean="0">
                <a:sym typeface="Helvetica" charset="0"/>
              </a:rPr>
              <a:t>;</a:t>
            </a:r>
          </a:p>
          <a:p>
            <a:endParaRPr lang="pt-BR" dirty="0" smtClean="0">
              <a:sym typeface="Helvetica" charset="0"/>
            </a:endParaRPr>
          </a:p>
          <a:p>
            <a:r>
              <a:rPr lang="pt-BR" dirty="0" smtClean="0">
                <a:sym typeface="Helvetica" charset="0"/>
              </a:rPr>
              <a:t>Hiper-regenerativas:</a:t>
            </a:r>
          </a:p>
          <a:p>
            <a:pPr lvl="1"/>
            <a:r>
              <a:rPr lang="pt-BR" dirty="0" smtClean="0">
                <a:sym typeface="Helvetica" charset="0"/>
              </a:rPr>
              <a:t>Causa periférica, e hemograma com sinais de reposta </a:t>
            </a:r>
            <a:r>
              <a:rPr lang="pt-BR" dirty="0" err="1" smtClean="0">
                <a:sym typeface="Helvetica" charset="0"/>
              </a:rPr>
              <a:t>eritropoética</a:t>
            </a:r>
            <a:r>
              <a:rPr lang="pt-BR" dirty="0" smtClean="0">
                <a:sym typeface="Helvetica" charset="0"/>
              </a:rPr>
              <a:t> medular apropriada no sentido compensador;</a:t>
            </a:r>
          </a:p>
          <a:p>
            <a:pPr lvl="2"/>
            <a:r>
              <a:rPr lang="pt-BR" dirty="0" smtClean="0">
                <a:sym typeface="Helvetica" charset="0"/>
              </a:rPr>
              <a:t>-Hemorragia recente;</a:t>
            </a:r>
          </a:p>
          <a:p>
            <a:pPr lvl="2"/>
            <a:r>
              <a:rPr lang="pt-BR" dirty="0" smtClean="0">
                <a:sym typeface="Helvetica" charset="0"/>
              </a:rPr>
              <a:t>-Encurtamento da sobrevida </a:t>
            </a:r>
            <a:r>
              <a:rPr lang="pt-BR" dirty="0" err="1" smtClean="0">
                <a:sym typeface="Helvetica" charset="0"/>
              </a:rPr>
              <a:t>eritróide</a:t>
            </a:r>
            <a:r>
              <a:rPr lang="pt-BR" dirty="0" smtClean="0">
                <a:sym typeface="Helvetica" charset="0"/>
              </a:rPr>
              <a:t> (hemólise);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Aplástica</a:t>
            </a:r>
            <a:endParaRPr lang="pt-BR"/>
          </a:p>
        </p:txBody>
      </p:sp>
      <p:sp>
        <p:nvSpPr>
          <p:cNvPr id="37891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Decorrente de lesão bioquímica ou imunológica das células primitivas da hematopoese.</a:t>
            </a:r>
          </a:p>
          <a:p>
            <a:r>
              <a:rPr lang="pt-BR" smtClean="0"/>
              <a:t>Essas células se tornam insuficientes para própria replicação e para a manutenção das cifras hematimétricas periféricas.</a:t>
            </a:r>
          </a:p>
          <a:p>
            <a:r>
              <a:rPr lang="pt-BR" smtClean="0"/>
              <a:t>Há ocupação progressiva da medula por tecido gorduroso.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Aplástica</a:t>
            </a:r>
            <a:endParaRPr lang="pt-BR"/>
          </a:p>
        </p:txBody>
      </p:sp>
      <p:sp>
        <p:nvSpPr>
          <p:cNvPr id="3891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Causas:</a:t>
            </a:r>
          </a:p>
          <a:p>
            <a:pPr lvl="1"/>
            <a:r>
              <a:rPr lang="pt-BR" smtClean="0"/>
              <a:t>60-70% - idiopáticas → parece decorrer de mecanismos autoimunes oriundos dos linfócitos T no microambiente medular.</a:t>
            </a:r>
          </a:p>
          <a:p>
            <a:pPr lvl="1"/>
            <a:r>
              <a:rPr lang="pt-BR" smtClean="0"/>
              <a:t>Correlacionada com o uso de fármacos, exposição a tóxicos industriais e radiação ionizante.</a:t>
            </a:r>
          </a:p>
          <a:p>
            <a:pPr lvl="1"/>
            <a:r>
              <a:rPr lang="pt-BR" smtClean="0"/>
              <a:t>Correlacionada com viroses.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Aplástica</a:t>
            </a:r>
            <a:endParaRPr lang="pt-BR"/>
          </a:p>
        </p:txBody>
      </p:sp>
      <p:sp>
        <p:nvSpPr>
          <p:cNvPr id="3993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Hemograma</a:t>
            </a:r>
          </a:p>
          <a:p>
            <a:pPr lvl="1"/>
            <a:r>
              <a:rPr lang="pt-BR" smtClean="0"/>
              <a:t>Pancitopenia e reticulocitopenia com IRF alta.</a:t>
            </a:r>
          </a:p>
          <a:p>
            <a:pPr lvl="1"/>
            <a:r>
              <a:rPr lang="pt-BR" smtClean="0"/>
              <a:t>Com mais de 2 meses de evolução → macrocitose.</a:t>
            </a:r>
          </a:p>
          <a:p>
            <a:pPr lvl="1"/>
            <a:r>
              <a:rPr lang="pt-BR" smtClean="0"/>
              <a:t>AA severa:</a:t>
            </a:r>
          </a:p>
          <a:p>
            <a:pPr lvl="2"/>
            <a:r>
              <a:rPr lang="pt-BR" smtClean="0"/>
              <a:t>Neutropenia &lt; 500/μL;</a:t>
            </a:r>
          </a:p>
          <a:p>
            <a:pPr lvl="2"/>
            <a:r>
              <a:rPr lang="pt-BR" smtClean="0"/>
              <a:t>Trombocitopenia &lt; 50.000/μL;</a:t>
            </a:r>
          </a:p>
          <a:p>
            <a:pPr lvl="2"/>
            <a:r>
              <a:rPr lang="pt-BR" smtClean="0"/>
              <a:t>Linfócitos mantêm-se dentro dos limites de referência.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Aplástica</a:t>
            </a:r>
            <a:endParaRPr lang="pt-BR"/>
          </a:p>
        </p:txBody>
      </p:sp>
      <p:sp>
        <p:nvSpPr>
          <p:cNvPr id="40963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Hemograma</a:t>
            </a:r>
          </a:p>
          <a:p>
            <a:pPr lvl="1"/>
            <a:r>
              <a:rPr lang="pt-BR" smtClean="0"/>
              <a:t>Hemograma semelhante ao da Leucemia Aguda Aleucêmica → restrita a medula, sem blastos óbvios no sangue periférico.</a:t>
            </a:r>
          </a:p>
          <a:p>
            <a:pPr lvl="1"/>
            <a:r>
              <a:rPr lang="pt-BR" smtClean="0"/>
              <a:t>Diagnóstico diferencial → mielograma ou biópsia de medula.</a:t>
            </a:r>
          </a:p>
          <a:p>
            <a:r>
              <a:rPr lang="pt-BR" smtClean="0"/>
              <a:t>Anemia de Fanconi</a:t>
            </a:r>
          </a:p>
          <a:p>
            <a:pPr lvl="1"/>
            <a:r>
              <a:rPr lang="pt-BR" smtClean="0"/>
              <a:t>Rara anemia aplásica constitucional, autossômica recessiva.</a:t>
            </a:r>
          </a:p>
          <a:p>
            <a:pPr lvl="1"/>
            <a:r>
              <a:rPr lang="pt-BR" smtClean="0"/>
              <a:t>Severa pancitopenia nos primeiros anos de vida.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Eritroblastopenia Pura</a:t>
            </a:r>
            <a:endParaRPr lang="pt-BR"/>
          </a:p>
        </p:txBody>
      </p:sp>
      <p:sp>
        <p:nvSpPr>
          <p:cNvPr id="4198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As aplasias eritroides puras duradores são raras.</a:t>
            </a:r>
          </a:p>
          <a:p>
            <a:r>
              <a:rPr lang="pt-BR" smtClean="0"/>
              <a:t>Causas:</a:t>
            </a:r>
          </a:p>
          <a:p>
            <a:pPr lvl="1"/>
            <a:r>
              <a:rPr lang="pt-BR" smtClean="0"/>
              <a:t>Congênita</a:t>
            </a:r>
          </a:p>
          <a:p>
            <a:pPr lvl="2"/>
            <a:r>
              <a:rPr lang="pt-BR" smtClean="0"/>
              <a:t>Anemia de Blackfan-Diomond;</a:t>
            </a:r>
          </a:p>
          <a:p>
            <a:pPr lvl="1"/>
            <a:r>
              <a:rPr lang="pt-BR" smtClean="0"/>
              <a:t>Adquirido</a:t>
            </a:r>
          </a:p>
          <a:p>
            <a:pPr lvl="2"/>
            <a:r>
              <a:rPr lang="pt-BR" smtClean="0"/>
              <a:t>Idiopática (raríssimo);</a:t>
            </a:r>
          </a:p>
          <a:p>
            <a:pPr lvl="2"/>
            <a:r>
              <a:rPr lang="pt-BR" smtClean="0"/>
              <a:t>Eritroblastopenia transitória da infância;</a:t>
            </a:r>
          </a:p>
          <a:p>
            <a:pPr lvl="2"/>
            <a:r>
              <a:rPr lang="pt-BR" smtClean="0"/>
              <a:t>Associada à gravidez (raríssimo), ao timoma, à leucemia linfocítica crônica (rara), leucemia de linfócitos grandes e granulados.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Eritroblastopenia Pura</a:t>
            </a:r>
            <a:endParaRPr lang="pt-BR"/>
          </a:p>
        </p:txBody>
      </p:sp>
      <p:sp>
        <p:nvSpPr>
          <p:cNvPr id="43011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As aplasias eritroides puras duradores são raras.</a:t>
            </a:r>
          </a:p>
          <a:p>
            <a:r>
              <a:rPr lang="pt-BR" smtClean="0"/>
              <a:t>Hemograma:</a:t>
            </a:r>
          </a:p>
          <a:p>
            <a:pPr lvl="1"/>
            <a:r>
              <a:rPr lang="pt-BR" smtClean="0"/>
              <a:t>Anemia normocítica extrema, com virtual ausência de reticulócitos (&lt;0,1%), sem alterações nos leucócitos e plaquetas, salvo pela doença local.</a:t>
            </a:r>
          </a:p>
          <a:p>
            <a:pPr lvl="1"/>
            <a:r>
              <a:rPr lang="pt-BR" smtClean="0"/>
              <a:t>A eritropoese da medula é representada apenas por proeritroblastos agigantados e raríssimos eritroblastos basófilos e policromados.</a:t>
            </a:r>
          </a:p>
          <a:p>
            <a:pPr lvl="1"/>
            <a:r>
              <a:rPr lang="pt-BR" smtClean="0"/>
              <a:t>Relação leuco/eritroblástica é &gt;50/1.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Eritroblastopenia Pura</a:t>
            </a:r>
            <a:endParaRPr lang="pt-BR"/>
          </a:p>
        </p:txBody>
      </p:sp>
      <p:sp>
        <p:nvSpPr>
          <p:cNvPr id="4403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Causas:</a:t>
            </a:r>
          </a:p>
          <a:p>
            <a:pPr lvl="1"/>
            <a:r>
              <a:rPr lang="pt-BR" smtClean="0"/>
              <a:t>Congênita</a:t>
            </a:r>
          </a:p>
          <a:p>
            <a:pPr lvl="2"/>
            <a:r>
              <a:rPr lang="pt-BR" smtClean="0"/>
              <a:t>Anemia de Blackfan-Diomond;</a:t>
            </a:r>
          </a:p>
          <a:p>
            <a:pPr lvl="1"/>
            <a:r>
              <a:rPr lang="pt-BR" smtClean="0"/>
              <a:t>Adquirido</a:t>
            </a:r>
          </a:p>
          <a:p>
            <a:pPr lvl="2"/>
            <a:r>
              <a:rPr lang="pt-BR" smtClean="0"/>
              <a:t>Idiopática (raríssimo);</a:t>
            </a:r>
          </a:p>
          <a:p>
            <a:pPr lvl="2"/>
            <a:r>
              <a:rPr lang="pt-BR" smtClean="0"/>
              <a:t>Eritroblastopenia transitória da infância.</a:t>
            </a:r>
          </a:p>
          <a:p>
            <a:pPr lvl="2"/>
            <a:r>
              <a:rPr lang="pt-BR" smtClean="0"/>
              <a:t>Associada à gravidez (raríssimo), ao timoma, à leucemia linfocítica crônica (rara), leucemia de linfócitos grandes e granulados.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Necrose da Medula Óssea</a:t>
            </a:r>
            <a:endParaRPr lang="pt-BR"/>
          </a:p>
        </p:txBody>
      </p:sp>
      <p:sp>
        <p:nvSpPr>
          <p:cNvPr id="4505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A morte das células da hematopoese e do estroma → súbita falta de aporte sanguíneo.</a:t>
            </a:r>
          </a:p>
          <a:p>
            <a:r>
              <a:rPr lang="pt-BR" smtClean="0"/>
              <a:t>Dor óssea e febre.</a:t>
            </a:r>
          </a:p>
          <a:p>
            <a:r>
              <a:rPr lang="pt-BR" smtClean="0"/>
              <a:t>Hemograma: pancitopenia.</a:t>
            </a:r>
          </a:p>
          <a:p>
            <a:r>
              <a:rPr lang="pt-BR" smtClean="0"/>
              <a:t>A necrose da medula é complicação de:</a:t>
            </a:r>
          </a:p>
          <a:p>
            <a:pPr lvl="1"/>
            <a:r>
              <a:rPr lang="pt-BR" smtClean="0"/>
              <a:t>Quimioterapia de leucemias agudas;</a:t>
            </a:r>
          </a:p>
          <a:p>
            <a:pPr lvl="1"/>
            <a:r>
              <a:rPr lang="pt-BR" smtClean="0"/>
              <a:t>Doenças mieloproliferativa (rara);</a:t>
            </a:r>
          </a:p>
          <a:p>
            <a:pPr lvl="1"/>
            <a:r>
              <a:rPr lang="pt-BR" smtClean="0"/>
              <a:t>Drepanocitose (+ frequente);</a:t>
            </a:r>
          </a:p>
          <a:p>
            <a:pPr lvl="1"/>
            <a:r>
              <a:rPr lang="pt-BR" smtClean="0"/>
              <a:t>Metástases medulares de carcinoma;</a:t>
            </a:r>
          </a:p>
          <a:p>
            <a:pPr lvl="1"/>
            <a:r>
              <a:rPr lang="pt-BR" smtClean="0"/>
              <a:t>Infecções graves (septicemias).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Anemias por Síntese Deficiente de Eritropoetina</a:t>
            </a:r>
            <a:endParaRPr lang="pt-BR"/>
          </a:p>
        </p:txBody>
      </p:sp>
      <p:sp>
        <p:nvSpPr>
          <p:cNvPr id="46083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Deficiências da produção de eritropoetina por lesão das células peritubulares é a patogênese da anemia das doenças renais.</a:t>
            </a:r>
          </a:p>
          <a:p>
            <a:endParaRPr lang="pt-BR" smtClean="0"/>
          </a:p>
        </p:txBody>
      </p:sp>
      <p:sp>
        <p:nvSpPr>
          <p:cNvPr id="46084" name="Text Box 3"/>
          <p:cNvSpPr txBox="1">
            <a:spLocks noChangeArrowheads="1"/>
          </p:cNvSpPr>
          <p:nvPr/>
        </p:nvSpPr>
        <p:spPr bwMode="auto">
          <a:xfrm>
            <a:off x="503238" y="3311525"/>
            <a:ext cx="3671887" cy="1247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2640" rIns="90000" bIns="45000"/>
          <a:lstStyle/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pt-BR" sz="2000" b="1">
                <a:solidFill>
                  <a:srgbClr val="000000"/>
                </a:solidFill>
              </a:rPr>
              <a:t>Hipotireoidismo</a:t>
            </a:r>
          </a:p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pt-BR" sz="2000" b="1">
                <a:solidFill>
                  <a:srgbClr val="000000"/>
                </a:solidFill>
              </a:rPr>
              <a:t>Hipopituitarismo</a:t>
            </a:r>
          </a:p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pt-BR" sz="2000" b="1">
                <a:solidFill>
                  <a:srgbClr val="000000"/>
                </a:solidFill>
              </a:rPr>
              <a:t>Insuficiência suprarrenal</a:t>
            </a:r>
          </a:p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pt-BR" sz="2000" b="1">
                <a:solidFill>
                  <a:srgbClr val="000000"/>
                </a:solidFill>
              </a:rPr>
              <a:t>Desnutrição proteica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03238" y="5759450"/>
            <a:ext cx="3384550" cy="987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2640" rIns="90000" bIns="45000"/>
          <a:lstStyle/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2000" b="1">
                <a:solidFill>
                  <a:srgbClr val="000000"/>
                </a:solidFill>
              </a:rPr>
              <a:t>Metabolismo básico</a:t>
            </a:r>
          </a:p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pt-BR" sz="2000" b="1">
              <a:solidFill>
                <a:srgbClr val="000000"/>
              </a:solidFill>
            </a:endParaRPr>
          </a:p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2000" b="1">
                <a:solidFill>
                  <a:srgbClr val="000000"/>
                </a:solidFill>
              </a:rPr>
              <a:t>Consumo tecidual de O</a:t>
            </a:r>
            <a:r>
              <a:rPr lang="pt-BR" sz="2000" b="1" baseline="-20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5543550" y="5954713"/>
            <a:ext cx="2663825" cy="669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2640" rIns="90000" bIns="45000"/>
          <a:lstStyle/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pt-BR" sz="2000" b="1">
                <a:solidFill>
                  <a:srgbClr val="000000"/>
                </a:solidFill>
              </a:rPr>
              <a:t>Células sensoras renais detectam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5651500" y="4695825"/>
            <a:ext cx="3322638" cy="379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62640" rIns="90000" bIns="45000"/>
          <a:lstStyle/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2000" b="1">
                <a:solidFill>
                  <a:srgbClr val="000000"/>
                </a:solidFill>
              </a:rPr>
              <a:t>Síntese de Eritropoetina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5543550" y="3455988"/>
            <a:ext cx="2701925" cy="379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62640" rIns="90000" bIns="45000"/>
          <a:lstStyle/>
          <a:p>
            <a:pPr marL="215900" indent="-215900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pt-BR" sz="2000" b="1">
                <a:solidFill>
                  <a:srgbClr val="000000"/>
                </a:solidFill>
              </a:rPr>
              <a:t>Anemia decorrente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547813" y="4535488"/>
            <a:ext cx="576262" cy="1223962"/>
          </a:xfrm>
          <a:prstGeom prst="downArrow">
            <a:avLst>
              <a:gd name="adj1" fmla="val 50000"/>
              <a:gd name="adj2" fmla="val 53099"/>
            </a:avLst>
          </a:prstGeom>
          <a:solidFill>
            <a:srgbClr val="CFE7E5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6090" name="AutoShape 9"/>
          <p:cNvSpPr>
            <a:spLocks noChangeArrowheads="1"/>
          </p:cNvSpPr>
          <p:nvPr/>
        </p:nvSpPr>
        <p:spPr bwMode="auto">
          <a:xfrm>
            <a:off x="3887788" y="5986463"/>
            <a:ext cx="1800225" cy="566737"/>
          </a:xfrm>
          <a:prstGeom prst="rightArrow">
            <a:avLst>
              <a:gd name="adj1" fmla="val 50000"/>
              <a:gd name="adj2" fmla="val 79412"/>
            </a:avLst>
          </a:prstGeom>
          <a:solidFill>
            <a:srgbClr val="CFE7E5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6091" name="AutoShape 10"/>
          <p:cNvSpPr>
            <a:spLocks noChangeArrowheads="1"/>
          </p:cNvSpPr>
          <p:nvPr/>
        </p:nvSpPr>
        <p:spPr bwMode="auto">
          <a:xfrm>
            <a:off x="6624638" y="5111750"/>
            <a:ext cx="576262" cy="842963"/>
          </a:xfrm>
          <a:prstGeom prst="upArrow">
            <a:avLst>
              <a:gd name="adj1" fmla="val 50000"/>
              <a:gd name="adj2" fmla="val 36570"/>
            </a:avLst>
          </a:prstGeom>
          <a:solidFill>
            <a:srgbClr val="CFE7E5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6092" name="AutoShape 11"/>
          <p:cNvSpPr>
            <a:spLocks noChangeArrowheads="1"/>
          </p:cNvSpPr>
          <p:nvPr/>
        </p:nvSpPr>
        <p:spPr bwMode="auto">
          <a:xfrm>
            <a:off x="5540375" y="4705350"/>
            <a:ext cx="215900" cy="360363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FF000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6093" name="AutoShape 12"/>
          <p:cNvSpPr>
            <a:spLocks noChangeArrowheads="1"/>
          </p:cNvSpPr>
          <p:nvPr/>
        </p:nvSpPr>
        <p:spPr bwMode="auto">
          <a:xfrm>
            <a:off x="6624638" y="3852863"/>
            <a:ext cx="576262" cy="842962"/>
          </a:xfrm>
          <a:prstGeom prst="upArrow">
            <a:avLst>
              <a:gd name="adj1" fmla="val 50000"/>
              <a:gd name="adj2" fmla="val 36570"/>
            </a:avLst>
          </a:prstGeom>
          <a:solidFill>
            <a:srgbClr val="CFE7E5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6094" name="AutoShape 13"/>
          <p:cNvSpPr>
            <a:spLocks noChangeArrowheads="1"/>
          </p:cNvSpPr>
          <p:nvPr/>
        </p:nvSpPr>
        <p:spPr bwMode="auto">
          <a:xfrm>
            <a:off x="325438" y="5780088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FF000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6095" name="AutoShape 14"/>
          <p:cNvSpPr>
            <a:spLocks noChangeArrowheads="1"/>
          </p:cNvSpPr>
          <p:nvPr/>
        </p:nvSpPr>
        <p:spPr bwMode="auto">
          <a:xfrm>
            <a:off x="325438" y="6348413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FF000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da Insuficiência Renal Crônica</a:t>
            </a:r>
            <a:endParaRPr lang="pt-BR"/>
          </a:p>
        </p:txBody>
      </p:sp>
      <p:sp>
        <p:nvSpPr>
          <p:cNvPr id="4710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A IRC é uma causa frequente de anemia de inicio insidioso.</a:t>
            </a:r>
          </a:p>
          <a:p>
            <a:r>
              <a:rPr lang="pt-BR" smtClean="0"/>
              <a:t>Sinais e sintomas:</a:t>
            </a:r>
          </a:p>
          <a:p>
            <a:pPr lvl="1"/>
            <a:r>
              <a:rPr lang="pt-BR" smtClean="0"/>
              <a:t>Poliúria e/ou noctúria;</a:t>
            </a:r>
          </a:p>
          <a:p>
            <a:pPr lvl="1"/>
            <a:r>
              <a:rPr lang="pt-BR" smtClean="0"/>
              <a:t>Anorexia, edema e náuseas matinais.</a:t>
            </a:r>
          </a:p>
          <a:p>
            <a:r>
              <a:rPr lang="pt-BR" smtClean="0"/>
              <a:t>Quando a filtração glomerular é &lt; 20-25 mL/min e a creatinina é &gt; 2,5-3 mg/dL → anemia constante.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7169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>
            <a:normAutofit fontScale="92500" lnSpcReduction="20000"/>
          </a:bodyPr>
          <a:lstStyle/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3 grupos:</a:t>
            </a: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>
              <a:sym typeface="Helvetica" charset="0"/>
            </a:endParaRP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Anemias </a:t>
            </a:r>
            <a:r>
              <a:rPr lang="pt-BR" dirty="0" err="1" smtClean="0">
                <a:sym typeface="Helvetica" charset="0"/>
              </a:rPr>
              <a:t>Normocíticas-normocrônicas</a:t>
            </a:r>
            <a:r>
              <a:rPr lang="pt-BR" dirty="0" smtClean="0">
                <a:sym typeface="Helvetica" charset="0"/>
              </a:rPr>
              <a:t>: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VCM e CHCM normais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Diminuição da produção de eritrócitos;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Ou Destruição maior que a produção normal de eritrócitos bem </a:t>
            </a:r>
            <a:r>
              <a:rPr lang="pt-BR" dirty="0" err="1" smtClean="0">
                <a:sym typeface="Helvetica" charset="0"/>
              </a:rPr>
              <a:t>hemoglobinizados</a:t>
            </a:r>
            <a:r>
              <a:rPr lang="pt-BR" dirty="0" smtClean="0">
                <a:sym typeface="Helvetica" charset="0"/>
              </a:rPr>
              <a:t>;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>
              <a:sym typeface="Helvetica" charset="0"/>
            </a:endParaRP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Anemias </a:t>
            </a:r>
            <a:r>
              <a:rPr lang="pt-BR" dirty="0" err="1" smtClean="0">
                <a:sym typeface="Helvetica" charset="0"/>
              </a:rPr>
              <a:t>Microcíticas-hipocrômicas</a:t>
            </a:r>
            <a:r>
              <a:rPr lang="pt-BR" dirty="0" smtClean="0">
                <a:sym typeface="Helvetica" charset="0"/>
              </a:rPr>
              <a:t>: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VCM e CHCM diminuídos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Desproporção entre a síntese de hemoglobina e a proliferação de eritrócitos;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>
              <a:sym typeface="Helvetica" charset="0"/>
            </a:endParaRP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Anemias </a:t>
            </a:r>
            <a:r>
              <a:rPr lang="pt-BR" dirty="0" err="1" smtClean="0">
                <a:sym typeface="Helvetica" charset="0"/>
              </a:rPr>
              <a:t>Macrocíticas-normocrômicas</a:t>
            </a:r>
            <a:endParaRPr lang="pt-BR" dirty="0" smtClean="0">
              <a:sym typeface="Helvetica" charset="0"/>
            </a:endParaRP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VCM elevado e CHCM normal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Diminuição da proliferação </a:t>
            </a:r>
            <a:r>
              <a:rPr lang="pt-BR" dirty="0" err="1" smtClean="0">
                <a:sym typeface="Helvetica" charset="0"/>
              </a:rPr>
              <a:t>eritroide</a:t>
            </a:r>
            <a:r>
              <a:rPr lang="pt-BR" dirty="0" smtClean="0">
                <a:sym typeface="Helvetica" charset="0"/>
              </a:rPr>
              <a:t> (causa básica)</a:t>
            </a:r>
            <a:endParaRPr lang="pt-BR" dirty="0">
              <a:sym typeface="Helvetica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da Insuficiência Renal Crônica</a:t>
            </a:r>
            <a:endParaRPr lang="pt-BR"/>
          </a:p>
        </p:txBody>
      </p:sp>
      <p:sp>
        <p:nvSpPr>
          <p:cNvPr id="48131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Hemograma:</a:t>
            </a:r>
          </a:p>
          <a:p>
            <a:pPr lvl="1"/>
            <a:r>
              <a:rPr lang="pt-BR" smtClean="0"/>
              <a:t>Anemias normocítica e normocrômica surge em poucos dias;</a:t>
            </a:r>
          </a:p>
          <a:p>
            <a:pPr lvl="1"/>
            <a:r>
              <a:rPr lang="pt-BR" smtClean="0"/>
              <a:t>Hemoglobina entre 7 e 9 g/dL.</a:t>
            </a:r>
          </a:p>
          <a:p>
            <a:pPr lvl="1"/>
            <a:r>
              <a:rPr lang="pt-BR" smtClean="0"/>
              <a:t>Reticulócitos pouco abaixo do normal e IRF baixo</a:t>
            </a:r>
          </a:p>
          <a:p>
            <a:pPr lvl="1"/>
            <a:r>
              <a:rPr lang="pt-BR" smtClean="0"/>
              <a:t>Equinócitos, eritrócitos fragmentados e acantócitos.</a:t>
            </a:r>
          </a:p>
        </p:txBody>
      </p:sp>
      <p:pic>
        <p:nvPicPr>
          <p:cNvPr id="48132" name="Picture 3"/>
          <p:cNvPicPr>
            <a:picLocks noChangeAspect="1" noChangeArrowheads="1"/>
          </p:cNvPicPr>
          <p:nvPr/>
        </p:nvPicPr>
        <p:blipFill>
          <a:blip r:embed="rId3" cstate="print"/>
          <a:srcRect l="38548" t="35541" r="46332" b="36671"/>
          <a:stretch>
            <a:fillRect/>
          </a:stretch>
        </p:blipFill>
        <p:spPr bwMode="auto">
          <a:xfrm>
            <a:off x="1254125" y="4565650"/>
            <a:ext cx="1044575" cy="1236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8133" name="AutoShape 4"/>
          <p:cNvSpPr>
            <a:spLocks noChangeArrowheads="1"/>
          </p:cNvSpPr>
          <p:nvPr/>
        </p:nvSpPr>
        <p:spPr bwMode="auto">
          <a:xfrm>
            <a:off x="1758950" y="5573713"/>
            <a:ext cx="215900" cy="503237"/>
          </a:xfrm>
          <a:prstGeom prst="upArrow">
            <a:avLst>
              <a:gd name="adj1" fmla="val 50000"/>
              <a:gd name="adj2" fmla="val 58272"/>
            </a:avLst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48134" name="Picture 5"/>
          <p:cNvPicPr>
            <a:picLocks noChangeAspect="1" noChangeArrowheads="1"/>
          </p:cNvPicPr>
          <p:nvPr/>
        </p:nvPicPr>
        <p:blipFill>
          <a:blip r:embed="rId4" cstate="print"/>
          <a:srcRect l="55051" t="22136" r="21400" b="52066"/>
          <a:stretch>
            <a:fillRect/>
          </a:stretch>
        </p:blipFill>
        <p:spPr bwMode="auto">
          <a:xfrm>
            <a:off x="6611938" y="4565650"/>
            <a:ext cx="12954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8135" name="AutoShape 6"/>
          <p:cNvSpPr>
            <a:spLocks noChangeArrowheads="1"/>
          </p:cNvSpPr>
          <p:nvPr/>
        </p:nvSpPr>
        <p:spPr bwMode="auto">
          <a:xfrm>
            <a:off x="7186613" y="5645150"/>
            <a:ext cx="215900" cy="503238"/>
          </a:xfrm>
          <a:prstGeom prst="upArrow">
            <a:avLst>
              <a:gd name="adj1" fmla="val 50000"/>
              <a:gd name="adj2" fmla="val 58272"/>
            </a:avLst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da Insuficiência Renal Crônica</a:t>
            </a:r>
            <a:endParaRPr lang="pt-BR"/>
          </a:p>
        </p:txBody>
      </p:sp>
      <p:sp>
        <p:nvSpPr>
          <p:cNvPr id="4915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Hemograma</a:t>
            </a:r>
          </a:p>
          <a:p>
            <a:pPr lvl="1"/>
            <a:r>
              <a:rPr lang="pt-BR" smtClean="0"/>
              <a:t>Esgotamento das reservas de ferro é uma complicação comum da hemodialise.</a:t>
            </a:r>
          </a:p>
          <a:p>
            <a:pPr lvl="2"/>
            <a:r>
              <a:rPr lang="pt-BR" smtClean="0"/>
              <a:t>  VCM ou   RDW → suspeita de ferropenia secundária.</a:t>
            </a:r>
          </a:p>
          <a:p>
            <a:pPr lvl="2"/>
            <a:r>
              <a:rPr lang="pt-BR" smtClean="0"/>
              <a:t>Dosar ferritina.</a:t>
            </a:r>
          </a:p>
          <a:p>
            <a:pPr lvl="1"/>
            <a:r>
              <a:rPr lang="pt-BR" smtClean="0"/>
              <a:t>Há perda de ácido fólico na diálise.</a:t>
            </a:r>
          </a:p>
          <a:p>
            <a:pPr lvl="2"/>
            <a:r>
              <a:rPr lang="pt-BR" smtClean="0"/>
              <a:t>Anemia megaloblástica.</a:t>
            </a:r>
          </a:p>
          <a:p>
            <a:pPr lvl="2"/>
            <a:r>
              <a:rPr lang="pt-BR" smtClean="0"/>
              <a:t>  VCM.</a:t>
            </a:r>
          </a:p>
        </p:txBody>
      </p:sp>
      <p:sp>
        <p:nvSpPr>
          <p:cNvPr id="49156" name="AutoShape 3"/>
          <p:cNvSpPr>
            <a:spLocks noChangeArrowheads="1"/>
          </p:cNvSpPr>
          <p:nvPr/>
        </p:nvSpPr>
        <p:spPr bwMode="auto">
          <a:xfrm>
            <a:off x="1539875" y="4565650"/>
            <a:ext cx="215900" cy="287338"/>
          </a:xfrm>
          <a:prstGeom prst="upArrow">
            <a:avLst>
              <a:gd name="adj1" fmla="val 50000"/>
              <a:gd name="adj2" fmla="val 33272"/>
            </a:avLst>
          </a:prstGeom>
          <a:solidFill>
            <a:srgbClr val="00800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9157" name="AutoShape 4"/>
          <p:cNvSpPr>
            <a:spLocks noChangeArrowheads="1"/>
          </p:cNvSpPr>
          <p:nvPr/>
        </p:nvSpPr>
        <p:spPr bwMode="auto">
          <a:xfrm>
            <a:off x="2611438" y="3063875"/>
            <a:ext cx="215900" cy="287338"/>
          </a:xfrm>
          <a:prstGeom prst="upArrow">
            <a:avLst>
              <a:gd name="adj1" fmla="val 50000"/>
              <a:gd name="adj2" fmla="val 33272"/>
            </a:avLst>
          </a:prstGeom>
          <a:solidFill>
            <a:srgbClr val="00800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9158" name="AutoShape 5"/>
          <p:cNvSpPr>
            <a:spLocks noChangeArrowheads="1"/>
          </p:cNvSpPr>
          <p:nvPr/>
        </p:nvSpPr>
        <p:spPr bwMode="auto">
          <a:xfrm flipV="1">
            <a:off x="1539875" y="3065463"/>
            <a:ext cx="215900" cy="287337"/>
          </a:xfrm>
          <a:prstGeom prst="upArrow">
            <a:avLst>
              <a:gd name="adj1" fmla="val 50000"/>
              <a:gd name="adj2" fmla="val 33272"/>
            </a:avLst>
          </a:prstGeom>
          <a:solidFill>
            <a:srgbClr val="FF000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das Endocrinopatias</a:t>
            </a:r>
            <a:endParaRPr lang="pt-BR"/>
          </a:p>
        </p:txBody>
      </p:sp>
      <p:sp>
        <p:nvSpPr>
          <p:cNvPr id="5017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Causas:</a:t>
            </a:r>
          </a:p>
          <a:p>
            <a:pPr lvl="1"/>
            <a:r>
              <a:rPr lang="pt-BR" smtClean="0"/>
              <a:t>Hipotireoidismo (frequente);</a:t>
            </a:r>
          </a:p>
          <a:p>
            <a:pPr lvl="2"/>
            <a:r>
              <a:rPr lang="pt-BR" smtClean="0"/>
              <a:t>Hemograma: anemia normocítica, hemoglobina baixa (9-12 g/dL), sem sinal de regeneração.</a:t>
            </a:r>
          </a:p>
          <a:p>
            <a:pPr lvl="2"/>
            <a:r>
              <a:rPr lang="pt-BR" smtClean="0"/>
              <a:t>Leve macrocitose.</a:t>
            </a:r>
          </a:p>
          <a:p>
            <a:pPr lvl="1"/>
            <a:r>
              <a:rPr lang="pt-BR" smtClean="0"/>
              <a:t>Hipopituitarismo e insuficiência suprerrenal crônica</a:t>
            </a:r>
          </a:p>
          <a:p>
            <a:pPr lvl="2"/>
            <a:r>
              <a:rPr lang="pt-BR" smtClean="0"/>
              <a:t>Causam anemia similar.</a:t>
            </a:r>
          </a:p>
          <a:p>
            <a:pPr lvl="1"/>
            <a:r>
              <a:rPr lang="pt-BR" smtClean="0"/>
              <a:t>Hipogonadismo masculino e castração</a:t>
            </a:r>
          </a:p>
          <a:p>
            <a:pPr lvl="2"/>
            <a:r>
              <a:rPr lang="pt-BR" smtClean="0"/>
              <a:t>Hemoglobina 2-3 g/dL abaixo dos níveis normais ou prévios.</a:t>
            </a:r>
          </a:p>
          <a:p>
            <a:pPr lvl="2"/>
            <a:r>
              <a:rPr lang="pt-BR" smtClean="0"/>
              <a:t>Leve macrocitose em alguns pacientes.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da Desnutrição Proteica e Calórica</a:t>
            </a:r>
            <a:endParaRPr lang="pt-BR"/>
          </a:p>
        </p:txBody>
      </p:sp>
      <p:sp>
        <p:nvSpPr>
          <p:cNvPr id="51203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A deficiência nutricional expressa-se como duas síndromes extremas:</a:t>
            </a:r>
          </a:p>
          <a:p>
            <a:pPr lvl="1"/>
            <a:r>
              <a:rPr lang="pt-BR" smtClean="0"/>
              <a:t>Kwashiorkor → deficiência proteica sem deficiência calórica.</a:t>
            </a:r>
          </a:p>
          <a:p>
            <a:pPr lvl="1"/>
            <a:r>
              <a:rPr lang="pt-BR" smtClean="0"/>
              <a:t>Marasmo → deficiência proteica e calórica.</a:t>
            </a:r>
          </a:p>
          <a:p>
            <a:pPr lvl="1"/>
            <a:r>
              <a:rPr lang="pt-BR" smtClean="0"/>
              <a:t>Casos intermediarios.</a:t>
            </a:r>
          </a:p>
          <a:p>
            <a:r>
              <a:rPr lang="pt-BR" smtClean="0"/>
              <a:t>Podem ser primárias, por falta de oferta alimentar, e secundárias a outras doenças.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/>
              <a:t>Anemia da Desnutrição Proteica e Calórica</a:t>
            </a:r>
            <a:endParaRPr lang="pt-BR"/>
          </a:p>
        </p:txBody>
      </p:sp>
      <p:sp>
        <p:nvSpPr>
          <p:cNvPr id="5222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Hemograma:</a:t>
            </a:r>
          </a:p>
          <a:p>
            <a:pPr lvl="1"/>
            <a:r>
              <a:rPr lang="pt-BR" smtClean="0"/>
              <a:t>Anemia hiporregenerativa, normocítica e normocrômica.</a:t>
            </a:r>
          </a:p>
          <a:p>
            <a:r>
              <a:rPr lang="pt-BR" smtClean="0"/>
              <a:t>Anorexia Nervosa → restrição de ingesta de carboidratos.</a:t>
            </a:r>
          </a:p>
          <a:p>
            <a:r>
              <a:rPr lang="pt-BR" smtClean="0"/>
              <a:t>Hemograma:</a:t>
            </a:r>
          </a:p>
          <a:p>
            <a:pPr lvl="1"/>
            <a:r>
              <a:rPr lang="pt-BR" smtClean="0"/>
              <a:t>Anemia hiporregenerativa, que tardiamente acompanha granulocitopenia e trombocitopenia moderadas.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err="1" smtClean="0"/>
              <a:t>Pseudoanemias</a:t>
            </a:r>
            <a:endParaRPr lang="pt-BR" dirty="0"/>
          </a:p>
        </p:txBody>
      </p:sp>
      <p:sp>
        <p:nvSpPr>
          <p:cNvPr id="53251" name="Espaço Reservado para Conteúdo 4"/>
          <p:cNvSpPr>
            <a:spLocks noGrp="1"/>
          </p:cNvSpPr>
          <p:nvPr>
            <p:ph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endParaRPr lang="pt-BR" smtClean="0"/>
          </a:p>
          <a:p>
            <a:r>
              <a:rPr lang="pt-BR" smtClean="0"/>
              <a:t>Diminuição das cifras do eritrograma por aumento do volume plasmático.</a:t>
            </a:r>
          </a:p>
          <a:p>
            <a:r>
              <a:rPr lang="pt-BR" smtClean="0"/>
              <a:t>Hemodiluição</a:t>
            </a:r>
          </a:p>
          <a:p>
            <a:r>
              <a:rPr lang="pt-BR" smtClean="0"/>
              <a:t>Não há diminuição da massa eritroide.</a:t>
            </a:r>
          </a:p>
          <a:p>
            <a:r>
              <a:rPr lang="pt-BR" smtClean="0"/>
              <a:t>Não representa a realidade </a:t>
            </a:r>
            <a:r>
              <a:rPr lang="pt-BR" i="1" smtClean="0"/>
              <a:t>in vivo</a:t>
            </a:r>
          </a:p>
          <a:p>
            <a:r>
              <a:rPr lang="pt-BR" smtClean="0"/>
              <a:t>Fisiológica: gravidez e treinamento intensivo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err="1" smtClean="0"/>
              <a:t>Pseudoanemia</a:t>
            </a:r>
            <a:r>
              <a:rPr lang="pt-BR" dirty="0" smtClean="0"/>
              <a:t> - Gravidez</a:t>
            </a:r>
            <a:endParaRPr lang="pt-BR" dirty="0"/>
          </a:p>
        </p:txBody>
      </p:sp>
      <p:sp>
        <p:nvSpPr>
          <p:cNvPr id="54275" name="Espaço Reservado para Conteúdo 2"/>
          <p:cNvSpPr>
            <a:spLocks noGrp="1"/>
          </p:cNvSpPr>
          <p:nvPr>
            <p:ph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endParaRPr lang="pt-BR" smtClean="0"/>
          </a:p>
          <a:p>
            <a:r>
              <a:rPr lang="pt-BR" smtClean="0"/>
              <a:t>A partir do 3º mês</a:t>
            </a:r>
          </a:p>
          <a:p>
            <a:pPr lvl="1"/>
            <a:r>
              <a:rPr lang="pt-BR" smtClean="0"/>
              <a:t>Aumento volemia plasmática: 30-40%</a:t>
            </a:r>
          </a:p>
          <a:p>
            <a:pPr lvl="1"/>
            <a:r>
              <a:rPr lang="pt-BR" smtClean="0"/>
              <a:t>Aumento massa eritroide: 10-20%</a:t>
            </a:r>
          </a:p>
          <a:p>
            <a:r>
              <a:rPr lang="pt-BR" smtClean="0"/>
              <a:t>Proporcional ao tamanho do feto</a:t>
            </a:r>
          </a:p>
          <a:p>
            <a:r>
              <a:rPr lang="pt-BR" smtClean="0"/>
              <a:t>Hgb baixa 2g/dl dos valores prévios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err="1" smtClean="0"/>
              <a:t>Pseudoanemia</a:t>
            </a:r>
            <a:r>
              <a:rPr lang="pt-BR" dirty="0" smtClean="0"/>
              <a:t> - Gravidez</a:t>
            </a:r>
            <a:endParaRPr lang="pt-BR" dirty="0"/>
          </a:p>
        </p:txBody>
      </p:sp>
      <p:sp>
        <p:nvSpPr>
          <p:cNvPr id="55299" name="Espaço Reservado para Conteúdo 2"/>
          <p:cNvSpPr>
            <a:spLocks noGrp="1"/>
          </p:cNvSpPr>
          <p:nvPr>
            <p:ph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endParaRPr lang="pt-BR" smtClean="0"/>
          </a:p>
          <a:p>
            <a:r>
              <a:rPr lang="pt-BR" smtClean="0"/>
              <a:t>Explicação:</a:t>
            </a:r>
          </a:p>
          <a:p>
            <a:pPr lvl="1"/>
            <a:r>
              <a:rPr lang="pt-BR" smtClean="0"/>
              <a:t>Hemodiluição:</a:t>
            </a:r>
          </a:p>
          <a:p>
            <a:pPr lvl="2"/>
            <a:r>
              <a:rPr lang="pt-BR" smtClean="0"/>
              <a:t>Favorece a perda de calor</a:t>
            </a:r>
          </a:p>
          <a:p>
            <a:pPr lvl="2"/>
            <a:r>
              <a:rPr lang="pt-BR" smtClean="0"/>
              <a:t>Acompanhar as necessidades excretórias da gestante.</a:t>
            </a:r>
          </a:p>
          <a:p>
            <a:pPr lvl="1"/>
            <a:r>
              <a:rPr lang="pt-BR" smtClean="0"/>
              <a:t>Aumento Massa Eritroide:</a:t>
            </a:r>
          </a:p>
          <a:p>
            <a:pPr lvl="2"/>
            <a:r>
              <a:rPr lang="pt-BR" smtClean="0"/>
              <a:t>Maior necessidade de oxigênio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err="1" smtClean="0"/>
              <a:t>Pseudoanemia</a:t>
            </a:r>
            <a:r>
              <a:rPr lang="pt-BR" dirty="0" smtClean="0"/>
              <a:t> - Gravidez</a:t>
            </a:r>
            <a:endParaRPr lang="pt-BR" dirty="0"/>
          </a:p>
        </p:txBody>
      </p:sp>
      <p:sp>
        <p:nvSpPr>
          <p:cNvPr id="56323" name="Espaço Reservado para Conteúdo 2"/>
          <p:cNvSpPr>
            <a:spLocks noGrp="1"/>
          </p:cNvSpPr>
          <p:nvPr>
            <p:ph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endParaRPr lang="pt-BR" smtClean="0"/>
          </a:p>
          <a:p>
            <a:r>
              <a:rPr lang="pt-BR" smtClean="0"/>
              <a:t>Valores:</a:t>
            </a:r>
          </a:p>
          <a:p>
            <a:pPr lvl="1"/>
            <a:r>
              <a:rPr lang="pt-BR" smtClean="0"/>
              <a:t>Hgb: 11 ou 12 g/dl               &lt; 10 g/dl</a:t>
            </a:r>
          </a:p>
          <a:p>
            <a:pPr lvl="1"/>
            <a:r>
              <a:rPr lang="pt-BR" smtClean="0"/>
              <a:t>Aumento de 2-4 fl no VC, presença de esferócitos, policromatocitose e reticulocitose.</a:t>
            </a:r>
          </a:p>
          <a:p>
            <a:pPr lvl="1"/>
            <a:r>
              <a:rPr lang="pt-BR" smtClean="0"/>
              <a:t>Leucograma: neutrofilia de mínima a considerável e com ou sem desvio pra esquerda</a:t>
            </a:r>
          </a:p>
          <a:p>
            <a:pPr lvl="1"/>
            <a:r>
              <a:rPr lang="pt-BR" smtClean="0"/>
              <a:t>Plaquetas: diminuição de 10 a 30%.</a:t>
            </a:r>
          </a:p>
        </p:txBody>
      </p:sp>
      <p:cxnSp>
        <p:nvCxnSpPr>
          <p:cNvPr id="5" name="Conector de seta reta 4"/>
          <p:cNvCxnSpPr/>
          <p:nvPr/>
        </p:nvCxnSpPr>
        <p:spPr>
          <a:xfrm>
            <a:off x="4564063" y="3303588"/>
            <a:ext cx="873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err="1" smtClean="0"/>
              <a:t>Pseudoanemia</a:t>
            </a:r>
            <a:r>
              <a:rPr lang="pt-BR" dirty="0" smtClean="0"/>
              <a:t> - Atletas</a:t>
            </a:r>
            <a:endParaRPr lang="pt-BR" dirty="0"/>
          </a:p>
        </p:txBody>
      </p:sp>
      <p:sp>
        <p:nvSpPr>
          <p:cNvPr id="57347" name="Espaço Reservado para Conteúdo 2"/>
          <p:cNvSpPr>
            <a:spLocks noGrp="1"/>
          </p:cNvSpPr>
          <p:nvPr>
            <p:ph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Aumento do Volume Plasmático em até 20%</a:t>
            </a:r>
          </a:p>
          <a:p>
            <a:r>
              <a:rPr lang="pt-BR" smtClean="0"/>
              <a:t>Hgb: diminuição de 1g/dl</a:t>
            </a:r>
          </a:p>
          <a:p>
            <a:r>
              <a:rPr lang="pt-BR" smtClean="0"/>
              <a:t>Explicação: baixa viscosidade facilita o transporte</a:t>
            </a:r>
          </a:p>
          <a:p>
            <a:r>
              <a:rPr lang="pt-BR" smtClean="0"/>
              <a:t>Astronautas: Transitória</a:t>
            </a:r>
          </a:p>
          <a:p>
            <a:pPr lvl="1"/>
            <a:r>
              <a:rPr lang="pt-BR" smtClean="0"/>
              <a:t>Diminuição volume plasmático, eritropoetina e massa eritroide</a:t>
            </a:r>
          </a:p>
          <a:p>
            <a:pPr lvl="1"/>
            <a:r>
              <a:rPr lang="pt-BR" smtClean="0"/>
              <a:t>Reposição Plasmática é mais rápida</a:t>
            </a:r>
          </a:p>
          <a:p>
            <a:pPr lvl="1"/>
            <a:endParaRPr lang="pt-BR" smtClean="0"/>
          </a:p>
          <a:p>
            <a:pPr>
              <a:buFont typeface="Wingdings" pitchFamily="2" charset="2"/>
              <a:buNone/>
            </a:pP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mtClean="0">
                <a:sym typeface="Helvetica" charset="0"/>
              </a:rPr>
              <a:t>Anemia Pós - Hemorrágica</a:t>
            </a:r>
            <a:endParaRPr lang="pt-BR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>
            <a:normAutofit fontScale="92500" lnSpcReduction="20000"/>
          </a:bodyPr>
          <a:lstStyle/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10% da volemia – bem tolerada: reação </a:t>
            </a:r>
            <a:r>
              <a:rPr lang="pt-BR" dirty="0" err="1" smtClean="0">
                <a:sym typeface="Helvetica" charset="0"/>
              </a:rPr>
              <a:t>vasovagal</a:t>
            </a:r>
            <a:r>
              <a:rPr lang="pt-BR" dirty="0" smtClean="0">
                <a:sym typeface="Helvetica" charset="0"/>
              </a:rPr>
              <a:t> (recuperação rápida)</a:t>
            </a: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>
              <a:sym typeface="Helvetica" charset="0"/>
            </a:endParaRP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10%-20% : reação </a:t>
            </a:r>
            <a:r>
              <a:rPr lang="pt-BR" dirty="0" err="1" smtClean="0">
                <a:sym typeface="Helvetica" charset="0"/>
              </a:rPr>
              <a:t>vasovagal</a:t>
            </a:r>
            <a:r>
              <a:rPr lang="pt-BR" dirty="0" smtClean="0">
                <a:sym typeface="Helvetica" charset="0"/>
              </a:rPr>
              <a:t> é regra +  PA (ortostática)</a:t>
            </a: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>
              <a:sym typeface="Helvetica" charset="0"/>
            </a:endParaRP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Perdas sanguíneas superiores a 20% da volemia causa anemia aguda, com sinais hipovolêmicos (palidez, taquicardia, hipotensão, choque).</a:t>
            </a: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>
              <a:sym typeface="Helvetica" charset="0"/>
            </a:endParaRP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Nas perdas acima de 30% se não tratadas imediatamente, o choque torna-se irreversível, e a mortalidade, elevada.</a:t>
            </a: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>
              <a:sym typeface="Helvetica" charset="0"/>
            </a:endParaRP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Hemorragias súbitas: hemograma inexpressivo (plasma/glóbulos)</a:t>
            </a:r>
            <a:endParaRPr lang="pt-BR" dirty="0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 flipH="1">
            <a:off x="6264448" y="2808486"/>
            <a:ext cx="0" cy="395287"/>
          </a:xfrm>
          <a:prstGeom prst="line">
            <a:avLst/>
          </a:prstGeom>
          <a:ln>
            <a:headEnd/>
            <a:tailEnd type="arrow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70875" tIns="35438" rIns="70875" bIns="35438"/>
          <a:lstStyle/>
          <a:p>
            <a:pPr>
              <a:defRPr/>
            </a:pPr>
            <a:endParaRPr lang="pt-B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err="1" smtClean="0"/>
              <a:t>Poliglobulopatias</a:t>
            </a:r>
            <a:endParaRPr lang="pt-BR" dirty="0"/>
          </a:p>
        </p:txBody>
      </p:sp>
      <p:sp>
        <p:nvSpPr>
          <p:cNvPr id="58371" name="Espaço Reservado para Conteúdo 2"/>
          <p:cNvSpPr>
            <a:spLocks noGrp="1"/>
          </p:cNvSpPr>
          <p:nvPr>
            <p:ph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endParaRPr lang="pt-BR" smtClean="0"/>
          </a:p>
          <a:p>
            <a:r>
              <a:rPr lang="pt-BR" smtClean="0"/>
              <a:t>Aumento real:</a:t>
            </a:r>
          </a:p>
          <a:p>
            <a:pPr lvl="1"/>
            <a:r>
              <a:rPr lang="pt-BR" smtClean="0"/>
              <a:t>Aumento da relação massa eritroide/massa hemoglobínica circulante</a:t>
            </a:r>
          </a:p>
          <a:p>
            <a:r>
              <a:rPr lang="pt-BR" smtClean="0"/>
              <a:t>Aumento relativo:</a:t>
            </a:r>
          </a:p>
          <a:p>
            <a:pPr lvl="1"/>
            <a:r>
              <a:rPr lang="pt-BR" smtClean="0"/>
              <a:t>Diminuição do volume plasmático</a:t>
            </a:r>
          </a:p>
          <a:p>
            <a:r>
              <a:rPr lang="pt-BR" smtClean="0"/>
              <a:t>Hemoconcentração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err="1" smtClean="0"/>
              <a:t>Poliglobulia</a:t>
            </a:r>
            <a:endParaRPr lang="pt-BR" dirty="0"/>
          </a:p>
        </p:txBody>
      </p:sp>
      <p:sp>
        <p:nvSpPr>
          <p:cNvPr id="59395" name="Espaço Reservado para Conteúdo 2"/>
          <p:cNvSpPr>
            <a:spLocks noGrp="1"/>
          </p:cNvSpPr>
          <p:nvPr>
            <p:ph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Acentuada:</a:t>
            </a:r>
          </a:p>
          <a:p>
            <a:pPr lvl="1"/>
            <a:r>
              <a:rPr lang="pt-BR" smtClean="0"/>
              <a:t>Hct &gt; 55%, Hgb &gt; 18,5 g/dl em homens</a:t>
            </a:r>
          </a:p>
          <a:p>
            <a:pPr lvl="1"/>
            <a:r>
              <a:rPr lang="pt-BR" smtClean="0"/>
              <a:t>Hct &gt; 50%, Hgb &gt; 17,5 g/dl em mulhers</a:t>
            </a:r>
          </a:p>
          <a:p>
            <a:pPr lvl="1"/>
            <a:r>
              <a:rPr lang="pt-BR" smtClean="0"/>
              <a:t>Sempre real</a:t>
            </a:r>
          </a:p>
          <a:p>
            <a:pPr lvl="1"/>
            <a:r>
              <a:rPr lang="pt-BR" smtClean="0"/>
              <a:t>Policitemia vera</a:t>
            </a:r>
          </a:p>
          <a:p>
            <a:r>
              <a:rPr lang="pt-BR" smtClean="0"/>
              <a:t>Certificar-se: hidratação do paciente, excluir ação de diuréticos, repetir exames e o horário da coleta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err="1" smtClean="0"/>
              <a:t>Poliglobulia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60419" name="Espaço Reservado para Conteúdo 2"/>
          <p:cNvSpPr>
            <a:spLocks noGrp="1"/>
          </p:cNvSpPr>
          <p:nvPr>
            <p:ph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/>
              <a:t>Moderada:</a:t>
            </a:r>
          </a:p>
          <a:p>
            <a:pPr lvl="1"/>
            <a:r>
              <a:rPr lang="pt-BR" smtClean="0"/>
              <a:t>Hct &lt; 55%, Hgb &lt; 18,5 g/dl em homens</a:t>
            </a:r>
          </a:p>
          <a:p>
            <a:pPr lvl="1"/>
            <a:r>
              <a:rPr lang="pt-BR" smtClean="0"/>
              <a:t>Hct &lt; 50%, Hgb &lt; 17,5 g/dl em mulheres</a:t>
            </a:r>
          </a:p>
          <a:p>
            <a:r>
              <a:rPr lang="pt-BR" smtClean="0"/>
              <a:t>Causas:</a:t>
            </a:r>
          </a:p>
          <a:p>
            <a:pPr lvl="1"/>
            <a:r>
              <a:rPr lang="pt-BR" smtClean="0"/>
              <a:t>Normal                                  </a:t>
            </a:r>
          </a:p>
          <a:p>
            <a:pPr lvl="1"/>
            <a:r>
              <a:rPr lang="pt-BR" smtClean="0"/>
              <a:t>Altitude</a:t>
            </a:r>
          </a:p>
          <a:p>
            <a:pPr lvl="1"/>
            <a:r>
              <a:rPr lang="pt-BR" smtClean="0"/>
              <a:t>Obesidade e Estresse</a:t>
            </a:r>
          </a:p>
          <a:p>
            <a:pPr lvl="1"/>
            <a:r>
              <a:rPr lang="pt-BR" smtClean="0"/>
              <a:t>DPOC</a:t>
            </a:r>
          </a:p>
          <a:p>
            <a:pPr lvl="1"/>
            <a:r>
              <a:rPr lang="pt-BR" smtClean="0"/>
              <a:t>Tumores que secretam eritropoetina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7" name="Group 1"/>
          <p:cNvGraphicFramePr>
            <a:graphicFrameLocks noGrp="1"/>
          </p:cNvGraphicFramePr>
          <p:nvPr/>
        </p:nvGraphicFramePr>
        <p:xfrm>
          <a:off x="276225" y="623888"/>
          <a:ext cx="9605635" cy="6433630"/>
        </p:xfrm>
        <a:graphic>
          <a:graphicData uri="http://schemas.openxmlformats.org/drawingml/2006/table">
            <a:tbl>
              <a:tblPr/>
              <a:tblGrid>
                <a:gridCol w="9605635"/>
              </a:tblGrid>
              <a:tr h="1161513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Hemorragias capazes de causar anemia aguda (&gt;20%)</a:t>
                      </a:r>
                      <a:endParaRPr kumimoji="0" lang="pt-BR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54186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585CF"/>
                    </a:solidFill>
                  </a:tcPr>
                </a:tc>
              </a:tr>
              <a:tr h="623821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Hemorragias por trauma acidental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54186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6F5"/>
                    </a:solidFill>
                  </a:tcPr>
                </a:tc>
              </a:tr>
              <a:tr h="623821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Hemorragias por ferimentos provocados</a:t>
                      </a:r>
                      <a:endParaRPr kumimoji="0" lang="pt-BR" sz="19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A"/>
                    </a:solidFill>
                  </a:tcPr>
                </a:tc>
              </a:tr>
              <a:tr h="623821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Hemorragias trans e pós-operatórias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6F5"/>
                    </a:solidFill>
                  </a:tcPr>
                </a:tc>
              </a:tr>
              <a:tr h="901649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Hemorragias no trato digestivo (com hematêmese e/ou melena)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A"/>
                    </a:solidFill>
                  </a:tcPr>
                </a:tc>
              </a:tr>
              <a:tr h="623821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Metrorragias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6F5"/>
                    </a:solidFill>
                  </a:tcPr>
                </a:tc>
              </a:tr>
              <a:tr h="623821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Hemorragias pélvicas (com ou sem metrorragia)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A"/>
                    </a:solidFill>
                  </a:tcPr>
                </a:tc>
              </a:tr>
              <a:tr h="623821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Hemorragias retroperitoniais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6F5"/>
                    </a:solidFill>
                  </a:tcPr>
                </a:tc>
              </a:tr>
              <a:tr h="623821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Hemorragias e </a:t>
                      </a:r>
                      <a:r>
                        <a:rPr kumimoji="0" lang="pt-BR" sz="2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epistaxes</a:t>
                      </a:r>
                      <a:r>
                        <a:rPr kumimoji="0" lang="pt-BR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  <a:sym typeface="Helvetica" charset="0"/>
                        </a:rPr>
                        <a:t> (raramente)</a:t>
                      </a:r>
                      <a:endParaRPr kumimoji="0" lang="pt-B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0241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>
            <a:normAutofit fontScale="92500"/>
          </a:bodyPr>
          <a:lstStyle/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 Homem, 70kg, 1,63L (33% de perda de </a:t>
            </a:r>
            <a:r>
              <a:rPr lang="pt-BR" dirty="0" err="1" smtClean="0">
                <a:sym typeface="Helvetica" charset="0"/>
              </a:rPr>
              <a:t>volemia</a:t>
            </a:r>
            <a:r>
              <a:rPr lang="pt-BR" dirty="0" smtClean="0">
                <a:sym typeface="Helvetica" charset="0"/>
              </a:rPr>
              <a:t>), recebeu glóbulos (1,35L): hemorragia 3L. Abundância de fluidos IV  hemoterapia imediata.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>
              <a:sym typeface="Helvetica" charset="0"/>
            </a:endParaRPr>
          </a:p>
          <a:p>
            <a:pPr marL="302383" indent="-302383" fontAlgn="auto">
              <a:spcBef>
                <a:spcPts val="661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>
                <a:sym typeface="Helvetica" charset="0"/>
              </a:rPr>
              <a:t>Hemograma :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Quatro horas da perda: baixa da série </a:t>
            </a:r>
            <a:r>
              <a:rPr lang="pt-BR" dirty="0" err="1" smtClean="0">
                <a:sym typeface="Helvetica" charset="0"/>
              </a:rPr>
              <a:t>eritróide</a:t>
            </a:r>
            <a:r>
              <a:rPr lang="pt-BR" dirty="0" smtClean="0">
                <a:sym typeface="Helvetica" charset="0"/>
              </a:rPr>
              <a:t> (E, </a:t>
            </a:r>
            <a:r>
              <a:rPr lang="pt-BR" dirty="0" err="1" smtClean="0">
                <a:sym typeface="Helvetica" charset="0"/>
              </a:rPr>
              <a:t>Hct</a:t>
            </a:r>
            <a:r>
              <a:rPr lang="pt-BR" dirty="0" smtClean="0">
                <a:sym typeface="Helvetica" charset="0"/>
              </a:rPr>
              <a:t>, </a:t>
            </a:r>
            <a:r>
              <a:rPr lang="pt-BR" dirty="0" err="1" smtClean="0">
                <a:sym typeface="Helvetica" charset="0"/>
              </a:rPr>
              <a:t>Hgb</a:t>
            </a:r>
            <a:r>
              <a:rPr lang="pt-BR" dirty="0" smtClean="0">
                <a:sym typeface="Helvetica" charset="0"/>
              </a:rPr>
              <a:t>), </a:t>
            </a:r>
            <a:r>
              <a:rPr lang="pt-BR" dirty="0" err="1" smtClean="0">
                <a:sym typeface="Helvetica" charset="0"/>
              </a:rPr>
              <a:t>neutrofilia</a:t>
            </a:r>
            <a:r>
              <a:rPr lang="pt-BR" dirty="0" smtClean="0">
                <a:sym typeface="Helvetica" charset="0"/>
              </a:rPr>
              <a:t> com desvio à esquerda (posterior) e </a:t>
            </a:r>
            <a:r>
              <a:rPr lang="pt-BR" dirty="0" err="1" smtClean="0">
                <a:sym typeface="Helvetica" charset="0"/>
              </a:rPr>
              <a:t>trombocitose</a:t>
            </a:r>
            <a:r>
              <a:rPr lang="pt-BR" dirty="0" smtClean="0">
                <a:sym typeface="Helvetica" charset="0"/>
              </a:rPr>
              <a:t> reacional, que duram alguns dias.</a:t>
            </a: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>
              <a:sym typeface="Helvetica" charset="0"/>
            </a:endParaRP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48 horas após: destaque </a:t>
            </a:r>
            <a:r>
              <a:rPr lang="pt-BR" dirty="0" err="1" smtClean="0">
                <a:sym typeface="Helvetica" charset="0"/>
              </a:rPr>
              <a:t>Hct</a:t>
            </a:r>
            <a:endParaRPr lang="pt-BR" dirty="0" smtClean="0">
              <a:sym typeface="Helvetica" charset="0"/>
            </a:endParaRP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>
              <a:sym typeface="Helvetica" charset="0"/>
            </a:endParaRPr>
          </a:p>
          <a:p>
            <a:pPr marL="705560" lvl="1" indent="-30238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sym typeface="Helvetica" charset="0"/>
              </a:rPr>
              <a:t>7 dias:   (E, </a:t>
            </a:r>
            <a:r>
              <a:rPr lang="pt-BR" dirty="0" err="1" smtClean="0">
                <a:sym typeface="Helvetica" charset="0"/>
              </a:rPr>
              <a:t>Hct</a:t>
            </a:r>
            <a:r>
              <a:rPr lang="pt-BR" dirty="0" smtClean="0">
                <a:sym typeface="Helvetica" charset="0"/>
              </a:rPr>
              <a:t>, </a:t>
            </a:r>
            <a:r>
              <a:rPr lang="pt-BR" dirty="0" err="1" smtClean="0">
                <a:sym typeface="Helvetica" charset="0"/>
              </a:rPr>
              <a:t>Hgb</a:t>
            </a:r>
            <a:r>
              <a:rPr lang="pt-BR" dirty="0" smtClean="0">
                <a:sym typeface="Helvetica" charset="0"/>
              </a:rPr>
              <a:t>) e sinais de regeneração, </a:t>
            </a:r>
            <a:r>
              <a:rPr lang="pt-BR" dirty="0" err="1" smtClean="0">
                <a:sym typeface="Helvetica" charset="0"/>
              </a:rPr>
              <a:t>macrócitos</a:t>
            </a:r>
            <a:r>
              <a:rPr lang="pt-BR" dirty="0" smtClean="0">
                <a:sym typeface="Helvetica" charset="0"/>
              </a:rPr>
              <a:t> </a:t>
            </a:r>
            <a:r>
              <a:rPr lang="pt-BR" dirty="0" err="1" smtClean="0">
                <a:sym typeface="Helvetica" charset="0"/>
              </a:rPr>
              <a:t>policromáticos</a:t>
            </a:r>
            <a:r>
              <a:rPr lang="pt-BR" dirty="0" smtClean="0">
                <a:sym typeface="Helvetica" charset="0"/>
              </a:rPr>
              <a:t> à microscopia e </a:t>
            </a:r>
            <a:r>
              <a:rPr lang="pt-BR" dirty="0" err="1" smtClean="0">
                <a:sym typeface="Helvetica" charset="0"/>
              </a:rPr>
              <a:t>reticulocitose</a:t>
            </a:r>
            <a:r>
              <a:rPr lang="pt-BR" dirty="0" smtClean="0">
                <a:sym typeface="Helvetica" charset="0"/>
              </a:rPr>
              <a:t> à contagem. </a:t>
            </a:r>
            <a:r>
              <a:rPr lang="pt-BR" dirty="0" err="1" smtClean="0">
                <a:sym typeface="Helvetica" charset="0"/>
              </a:rPr>
              <a:t>Leucograma</a:t>
            </a:r>
            <a:r>
              <a:rPr lang="pt-BR" dirty="0" smtClean="0">
                <a:sym typeface="Helvetica" charset="0"/>
              </a:rPr>
              <a:t> normal, mas persiste leve </a:t>
            </a:r>
            <a:r>
              <a:rPr lang="pt-BR" dirty="0" err="1" smtClean="0">
                <a:sym typeface="Helvetica" charset="0"/>
              </a:rPr>
              <a:t>trombocitose</a:t>
            </a:r>
            <a:r>
              <a:rPr lang="pt-BR" dirty="0" smtClean="0">
                <a:sym typeface="Helvetica" charset="0"/>
              </a:rPr>
              <a:t>.</a:t>
            </a:r>
            <a:endParaRPr lang="pt-BR" dirty="0">
              <a:sym typeface="Helvetica" charset="0"/>
            </a:endParaRPr>
          </a:p>
        </p:txBody>
      </p:sp>
      <p:sp>
        <p:nvSpPr>
          <p:cNvPr id="10242" name="Line 2"/>
          <p:cNvSpPr>
            <a:spLocks noChangeShapeType="1"/>
          </p:cNvSpPr>
          <p:nvPr/>
        </p:nvSpPr>
        <p:spPr bwMode="auto">
          <a:xfrm flipH="1" flipV="1">
            <a:off x="2232000" y="5757638"/>
            <a:ext cx="0" cy="398463"/>
          </a:xfrm>
          <a:prstGeom prst="line">
            <a:avLst/>
          </a:prstGeom>
          <a:ln>
            <a:headEnd/>
            <a:tailEnd type="arrow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70875" tIns="35438" rIns="70875" bIns="35438"/>
          <a:lstStyle/>
          <a:p>
            <a:pPr>
              <a:defRPr/>
            </a:pPr>
            <a:endParaRPr lang="pt-B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5" name="Group 1"/>
          <p:cNvGraphicFramePr>
            <a:graphicFrameLocks noGrp="1"/>
          </p:cNvGraphicFramePr>
          <p:nvPr/>
        </p:nvGraphicFramePr>
        <p:xfrm>
          <a:off x="434975" y="301625"/>
          <a:ext cx="9072563" cy="7035802"/>
        </p:xfrm>
        <a:graphic>
          <a:graphicData uri="http://schemas.openxmlformats.org/drawingml/2006/table">
            <a:tbl>
              <a:tblPr/>
              <a:tblGrid>
                <a:gridCol w="4537075"/>
                <a:gridCol w="4535488"/>
              </a:tblGrid>
              <a:tr h="393700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48 horas</a:t>
                      </a: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54186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BB1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7º dia</a:t>
                      </a: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54186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BB1C9"/>
                    </a:solidFill>
                  </a:tcPr>
                </a:tc>
              </a:tr>
              <a:tr h="1233488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7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ERITRÓCITOS                3,31         M/μL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HEMOGLOBINA           9,7            g/dL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HEMATÓCRITO             30               %</a:t>
                      </a: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54186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F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7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ERITRÓCITOS              3,52           M/μL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HEMOGLOBINA        10,3             g/dL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HEMATÓCRITO         32,3                  %</a:t>
                      </a: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54186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FF4"/>
                    </a:solidFill>
                  </a:tcPr>
                </a:tc>
              </a:tr>
              <a:tr h="2655888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7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VCM                              90,6                fL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HCM                             28,5                pg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CHCM                          32,3                %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RDW                             14,3</a:t>
                      </a: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7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7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VCM                             90,9                 fL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HCM                             29,3                pg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CHCM                          32,2                 %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RDW                             14,6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7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     Macrócitos policromáticos 2+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RETICULÓCITOS        5,40                 %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                                      180080             /μL  </a:t>
                      </a: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7FA"/>
                    </a:solidFill>
                  </a:tcPr>
                </a:tc>
              </a:tr>
              <a:tr h="2087563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                                         %                /μL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LEUCÓCITOS                                13600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Neutrófilos                  80,4            10934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Linfócitos                     13,1              1782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Monócitos                      4,3                585 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Eosinófilos                     2,0                272   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Basófilos                         0,2                 27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F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                                            %              /μL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LEUCÓCITOS                                   8100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Neutrófilos                     69,5             5629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Linfócitos                       24,4             1976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Monócitos                       3,3                276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Eosinófilos                      2,5                203</a:t>
                      </a: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Basófilos                          0,3                  24</a:t>
                      </a:r>
                      <a:endParaRPr kumimoji="0" lang="pt-BR" sz="19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FF4"/>
                    </a:solidFill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7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PLAQUETAS           467000          /μL</a:t>
                      </a: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7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7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Microsoft YaHei" pitchFamily="34" charset="-122"/>
                        <a:sym typeface="Helvetica" charset="0"/>
                      </a:endParaRPr>
                    </a:p>
                    <a:p>
                      <a:pPr marL="0" marR="0" lvl="0" indent="0" algn="l" defTabSz="13001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Microsoft YaHei" pitchFamily="34" charset="-122"/>
                          <a:sym typeface="Helvetica" charset="0"/>
                        </a:rPr>
                        <a:t>PLAQUETAS              383000               /μL</a:t>
                      </a:r>
                      <a:endParaRPr kumimoji="0" lang="pt-BR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Microsoft YaHei" pitchFamily="34" charset="-122"/>
                        <a:sym typeface="Helvetica Light" charset="0"/>
                      </a:endParaRPr>
                    </a:p>
                  </a:txBody>
                  <a:tcPr marL="49222" marR="49222" marT="49217" marB="49217" horzOverflow="overflow">
                    <a:lnL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8062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7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6387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503238" y="1763713"/>
            <a:ext cx="8232775" cy="5372100"/>
          </a:xfrm>
        </p:spPr>
        <p:txBody>
          <a:bodyPr/>
          <a:lstStyle/>
          <a:p>
            <a:r>
              <a:rPr lang="pt-BR" smtClean="0">
                <a:sym typeface="Helvetica" charset="0"/>
              </a:rPr>
              <a:t>Hemorragias: aguda ou crônica.</a:t>
            </a:r>
          </a:p>
          <a:p>
            <a:endParaRPr lang="pt-BR" smtClean="0">
              <a:sym typeface="Helvetica" charset="0"/>
            </a:endParaRPr>
          </a:p>
          <a:p>
            <a:r>
              <a:rPr lang="pt-BR" smtClean="0">
                <a:sym typeface="Helvetica" charset="0"/>
              </a:rPr>
              <a:t>Aguda:</a:t>
            </a:r>
          </a:p>
          <a:p>
            <a:pPr lvl="1"/>
            <a:r>
              <a:rPr lang="pt-BR" smtClean="0">
                <a:sym typeface="Helvetica" charset="0"/>
              </a:rPr>
              <a:t>Redução o hematócrito e da hemoglobina, com hipovolemia. (observadas na reposição da volemia).</a:t>
            </a:r>
          </a:p>
          <a:p>
            <a:endParaRPr lang="pt-BR" smtClean="0">
              <a:sym typeface="Helvetica" charset="0"/>
            </a:endParaRPr>
          </a:p>
          <a:p>
            <a:r>
              <a:rPr lang="pt-BR" smtClean="0">
                <a:sym typeface="Helvetica" charset="0"/>
              </a:rPr>
              <a:t>Crônica</a:t>
            </a:r>
          </a:p>
          <a:p>
            <a:pPr lvl="1"/>
            <a:r>
              <a:rPr lang="pt-BR" smtClean="0">
                <a:sym typeface="Helvetica" charset="0"/>
              </a:rPr>
              <a:t>Perdas de sangue são de menor volume.</a:t>
            </a:r>
          </a:p>
          <a:p>
            <a:pPr lvl="1"/>
            <a:r>
              <a:rPr lang="pt-BR" smtClean="0">
                <a:sym typeface="Helvetica" charset="0"/>
              </a:rPr>
              <a:t>Patologias (úlceras, neoplasias,parasitoses...).</a:t>
            </a:r>
          </a:p>
          <a:p>
            <a:pPr lvl="1"/>
            <a:r>
              <a:rPr lang="pt-BR" smtClean="0">
                <a:sym typeface="Helvetica" charset="0"/>
              </a:rPr>
              <a:t>Anemia com redução progressiva do ferro sérico e do ferro presente nos depósitos.		   </a:t>
            </a:r>
            <a:endParaRPr lang="pt-BR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lcão Envidraçado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</TotalTime>
  <Words>2574</Words>
  <Application>Microsoft Office PowerPoint</Application>
  <PresentationFormat>Personalizar</PresentationFormat>
  <Paragraphs>461</Paragraphs>
  <Slides>52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52</vt:i4>
      </vt:variant>
    </vt:vector>
  </HeadingPairs>
  <TitlesOfParts>
    <vt:vector size="53" baseType="lpstr">
      <vt:lpstr>Balcão Envidraçado</vt:lpstr>
      <vt:lpstr>ANEMIAS</vt:lpstr>
      <vt:lpstr>Slide 2</vt:lpstr>
      <vt:lpstr>Slide 3</vt:lpstr>
      <vt:lpstr>Slide 4</vt:lpstr>
      <vt:lpstr>Anemia Pós - Hemorrágica</vt:lpstr>
      <vt:lpstr>Slide 6</vt:lpstr>
      <vt:lpstr>Slide 7</vt:lpstr>
      <vt:lpstr>Slide 8</vt:lpstr>
      <vt:lpstr>Slide 9</vt:lpstr>
      <vt:lpstr>Anemia Hemolítica</vt:lpstr>
      <vt:lpstr>             </vt:lpstr>
      <vt:lpstr>Slide 12</vt:lpstr>
      <vt:lpstr>Slide 13</vt:lpstr>
      <vt:lpstr>Anemia por Interferência na Síntese de Hemoglobina  </vt:lpstr>
      <vt:lpstr>Slide 15</vt:lpstr>
      <vt:lpstr>Anemia Ferropênica</vt:lpstr>
      <vt:lpstr>Slide 17</vt:lpstr>
      <vt:lpstr>Anemias por Síntese Deficiente de Nucleoproteínas</vt:lpstr>
      <vt:lpstr>Anemia por Deficiência de Vitamina B12</vt:lpstr>
      <vt:lpstr>Anemia por Deficiência de Vitamina B12</vt:lpstr>
      <vt:lpstr>Anemia por Deficiência de Vitamina B12</vt:lpstr>
      <vt:lpstr>Anemia por Deficiência de Vitamina B12</vt:lpstr>
      <vt:lpstr>Anemia por Deficiência de Vitamina B12</vt:lpstr>
      <vt:lpstr>Anemia por Deficiência de Ácido Fólico</vt:lpstr>
      <vt:lpstr>Anemia por Deficiência de Ácido Fólico</vt:lpstr>
      <vt:lpstr>Anemias por Síntese Deficiente de Nucleoproteínas</vt:lpstr>
      <vt:lpstr>Anemias por Síntese Deficiente de Nucleoproteínas</vt:lpstr>
      <vt:lpstr>Anemias por Síntese Deficiente de Nucleoproteínas</vt:lpstr>
      <vt:lpstr>Anemias por Falta de Tecido Hematopoético</vt:lpstr>
      <vt:lpstr>Anemia Aplástica</vt:lpstr>
      <vt:lpstr>Anemia Aplástica</vt:lpstr>
      <vt:lpstr>Anemia Aplástica</vt:lpstr>
      <vt:lpstr>Anemia Aplástica</vt:lpstr>
      <vt:lpstr>Eritroblastopenia Pura</vt:lpstr>
      <vt:lpstr>Eritroblastopenia Pura</vt:lpstr>
      <vt:lpstr>Eritroblastopenia Pura</vt:lpstr>
      <vt:lpstr>Necrose da Medula Óssea</vt:lpstr>
      <vt:lpstr>Anemias por Síntese Deficiente de Eritropoetina</vt:lpstr>
      <vt:lpstr>Anemia da Insuficiência Renal Crônica</vt:lpstr>
      <vt:lpstr>Anemia da Insuficiência Renal Crônica</vt:lpstr>
      <vt:lpstr>Anemia da Insuficiência Renal Crônica</vt:lpstr>
      <vt:lpstr>Anemia das Endocrinopatias</vt:lpstr>
      <vt:lpstr>Anemia da Desnutrição Proteica e Calórica</vt:lpstr>
      <vt:lpstr>Anemia da Desnutrição Proteica e Calórica</vt:lpstr>
      <vt:lpstr>Pseudoanemias</vt:lpstr>
      <vt:lpstr>Pseudoanemia - Gravidez</vt:lpstr>
      <vt:lpstr>Pseudoanemia - Gravidez</vt:lpstr>
      <vt:lpstr>Pseudoanemia - Gravidez</vt:lpstr>
      <vt:lpstr>Pseudoanemia - Atletas</vt:lpstr>
      <vt:lpstr>Poliglobulopatias</vt:lpstr>
      <vt:lpstr>Poliglobulia</vt:lpstr>
      <vt:lpstr>Poliglobulia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ANEMIAS</dc:title>
  <dc:creator>Karoline Guedes Mesquita Salviano</dc:creator>
  <cp:lastModifiedBy>Dutra</cp:lastModifiedBy>
  <cp:revision>5</cp:revision>
  <cp:lastPrinted>1601-01-01T00:00:00Z</cp:lastPrinted>
  <dcterms:created xsi:type="dcterms:W3CDTF">2012-03-29T16:26:16Z</dcterms:created>
  <dcterms:modified xsi:type="dcterms:W3CDTF">2012-04-17T05:32:29Z</dcterms:modified>
</cp:coreProperties>
</file>