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72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2" r:id="rId32"/>
    <p:sldId id="300" r:id="rId33"/>
    <p:sldId id="301" r:id="rId34"/>
    <p:sldId id="303" r:id="rId35"/>
    <p:sldId id="304" r:id="rId36"/>
    <p:sldId id="305" r:id="rId37"/>
    <p:sldId id="306" r:id="rId38"/>
    <p:sldId id="263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A89B90-04F2-4237-9DE8-E67A94932424}" type="datetimeFigureOut">
              <a:rPr lang="pt-BR" smtClean="0"/>
              <a:pPr/>
              <a:t>17/04/2012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62A507-93BE-4CB0-B1A2-C369290321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bg1">
                <a:shade val="80000"/>
              </a:schemeClr>
              <a:schemeClr val="bg1">
                <a:tint val="91000"/>
              </a:schemeClr>
            </a:duotone>
            <a:lum bright="-8000"/>
          </a:blip>
          <a:tile tx="0" ty="0" sx="40000" sy="5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0"/>
            <a:ext cx="6172200" cy="1894362"/>
          </a:xfrm>
        </p:spPr>
        <p:txBody>
          <a:bodyPr>
            <a:normAutofit/>
          </a:bodyPr>
          <a:lstStyle/>
          <a:p>
            <a:pPr algn="r"/>
            <a:r>
              <a:rPr lang="pt-BR" sz="5400" dirty="0" smtClean="0"/>
              <a:t>Hemograma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71800" y="1772816"/>
            <a:ext cx="6172200" cy="1371600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interpretação</a:t>
            </a:r>
            <a:endParaRPr lang="pt-BR" sz="2800" dirty="0"/>
          </a:p>
        </p:txBody>
      </p:sp>
      <p:pic>
        <p:nvPicPr>
          <p:cNvPr id="1026" name="Picture 2" descr="C:\Users\gildo\Desktop\LIGA\a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996952"/>
            <a:ext cx="2628900" cy="359410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3254973" y="2967335"/>
            <a:ext cx="2634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err="1" smtClean="0"/>
              <a:t>Gildo</a:t>
            </a:r>
            <a:r>
              <a:rPr lang="pt-BR" dirty="0" smtClean="0"/>
              <a:t> Lima S. Neto</a:t>
            </a:r>
          </a:p>
          <a:p>
            <a:pPr algn="ctr"/>
            <a:r>
              <a:rPr lang="pt-BR" dirty="0" smtClean="0"/>
              <a:t>Murilo Matos S. Oliveira</a:t>
            </a:r>
          </a:p>
          <a:p>
            <a:pPr algn="ctr"/>
            <a:r>
              <a:rPr lang="pt-BR" dirty="0" smtClean="0"/>
              <a:t>Pedro A. Argentino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806406" y="5230941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Aracaju – SE</a:t>
            </a:r>
          </a:p>
          <a:p>
            <a:pPr algn="ctr"/>
            <a:r>
              <a:rPr lang="pt-BR" dirty="0" smtClean="0"/>
              <a:t>2012</a:t>
            </a:r>
            <a:endParaRPr lang="pt-BR" dirty="0"/>
          </a:p>
        </p:txBody>
      </p:sp>
      <p:pic>
        <p:nvPicPr>
          <p:cNvPr id="7" name="Picture 6" descr="373608_293528954020866_816010904_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785888" cy="1785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err="1" smtClean="0"/>
              <a:t>Hematócrito</a:t>
            </a:r>
            <a:r>
              <a:rPr lang="pt-BR" dirty="0" smtClean="0"/>
              <a:t>  (</a:t>
            </a:r>
            <a:r>
              <a:rPr lang="pt-BR" dirty="0" err="1" smtClean="0"/>
              <a:t>Hct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É o volume da massa </a:t>
            </a:r>
            <a:r>
              <a:rPr lang="pt-BR" sz="1900" dirty="0" err="1" smtClean="0"/>
              <a:t>eritróide</a:t>
            </a:r>
            <a:r>
              <a:rPr lang="pt-BR" sz="1900" dirty="0" smtClean="0"/>
              <a:t> de uma amostra de sangue expressa em porcentagem de um volume desta.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err="1" smtClean="0"/>
              <a:t>Normovolêmicos</a:t>
            </a:r>
            <a:r>
              <a:rPr lang="pt-BR" sz="1900" dirty="0" smtClean="0"/>
              <a:t> com </a:t>
            </a:r>
            <a:r>
              <a:rPr lang="pt-BR" sz="1900" dirty="0" err="1" smtClean="0"/>
              <a:t>Hct</a:t>
            </a:r>
            <a:r>
              <a:rPr lang="pt-BR" sz="1900" dirty="0" smtClean="0"/>
              <a:t> baixo são anêmicos, por outro lado, um </a:t>
            </a:r>
            <a:r>
              <a:rPr lang="pt-BR" sz="1900" dirty="0" err="1" smtClean="0"/>
              <a:t>Hct</a:t>
            </a:r>
            <a:r>
              <a:rPr lang="pt-BR" sz="1900" dirty="0" smtClean="0"/>
              <a:t> normal em </a:t>
            </a:r>
            <a:r>
              <a:rPr lang="pt-BR" sz="1900" dirty="0" err="1" smtClean="0"/>
              <a:t>normovolêmicos</a:t>
            </a:r>
            <a:r>
              <a:rPr lang="pt-BR" sz="1900" dirty="0" smtClean="0"/>
              <a:t> não isenta diagnóstico de anemia.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O </a:t>
            </a:r>
            <a:r>
              <a:rPr lang="pt-BR" sz="1900" dirty="0" err="1" smtClean="0"/>
              <a:t>Hct</a:t>
            </a:r>
            <a:r>
              <a:rPr lang="pt-BR" sz="1900" dirty="0" smtClean="0"/>
              <a:t> correlaciona-se melhor do que a contagem de eritrócitos com a viscosidade sanguínea. Avaliar alterações volêmicas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pt-BR" sz="19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83568" y="3839448"/>
          <a:ext cx="734481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468963"/>
                <a:gridCol w="1468963"/>
                <a:gridCol w="1468963"/>
                <a:gridCol w="146896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~= 10 anos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adultos 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♂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adultos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♀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&gt; 70 anos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Hematócrito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 ± 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46 ± 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42 ± 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41 ± 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83568" y="4798893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%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err="1" smtClean="0"/>
              <a:t>Hematócrito</a:t>
            </a:r>
            <a:r>
              <a:rPr lang="pt-BR" dirty="0" smtClean="0"/>
              <a:t>  (</a:t>
            </a:r>
            <a:r>
              <a:rPr lang="pt-BR" dirty="0" err="1" smtClean="0"/>
              <a:t>Hct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É o volume da massa </a:t>
            </a:r>
            <a:r>
              <a:rPr lang="pt-BR" sz="1900" dirty="0" err="1" smtClean="0"/>
              <a:t>eritróide</a:t>
            </a:r>
            <a:r>
              <a:rPr lang="pt-BR" sz="1900" dirty="0" smtClean="0"/>
              <a:t> de uma amostra de sangue expressa em porcentagem de um volume desta.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err="1" smtClean="0"/>
              <a:t>Normovolêmicos</a:t>
            </a:r>
            <a:r>
              <a:rPr lang="pt-BR" sz="1900" dirty="0" smtClean="0"/>
              <a:t> com </a:t>
            </a:r>
            <a:r>
              <a:rPr lang="pt-BR" sz="1900" dirty="0" err="1" smtClean="0"/>
              <a:t>Hct</a:t>
            </a:r>
            <a:r>
              <a:rPr lang="pt-BR" sz="1900" dirty="0" smtClean="0"/>
              <a:t> baixo são anêmicos, por outro lado, um </a:t>
            </a:r>
            <a:r>
              <a:rPr lang="pt-BR" sz="1900" dirty="0" err="1" smtClean="0"/>
              <a:t>Hct</a:t>
            </a:r>
            <a:r>
              <a:rPr lang="pt-BR" sz="1900" dirty="0" smtClean="0"/>
              <a:t> normal em </a:t>
            </a:r>
            <a:r>
              <a:rPr lang="pt-BR" sz="1900" dirty="0" err="1" smtClean="0"/>
              <a:t>normovolêmicos</a:t>
            </a:r>
            <a:r>
              <a:rPr lang="pt-BR" sz="1900" dirty="0" smtClean="0"/>
              <a:t> não isenta diagnóstico de anemia.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O </a:t>
            </a:r>
            <a:r>
              <a:rPr lang="pt-BR" sz="1900" dirty="0" err="1" smtClean="0"/>
              <a:t>Hct</a:t>
            </a:r>
            <a:r>
              <a:rPr lang="pt-BR" sz="1900" dirty="0" smtClean="0"/>
              <a:t> correlaciona-se melhor do que a contagem de eritrócitos com a viscosidade sanguínea. Avaliar alterações volêmicas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pt-BR" sz="19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83568" y="3911456"/>
          <a:ext cx="734481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468963"/>
                <a:gridCol w="1468963"/>
                <a:gridCol w="1468963"/>
                <a:gridCol w="146896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~= 10 anos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adultos 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♂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adultos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♀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&gt; 70 anos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Hematócrito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 ± 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46 ± 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42 ± 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41 ± 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83568" y="4870901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%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Correlação entre E, </a:t>
            </a:r>
            <a:r>
              <a:rPr lang="pt-BR" dirty="0" err="1" smtClean="0"/>
              <a:t>Hgb</a:t>
            </a:r>
            <a:r>
              <a:rPr lang="pt-BR" dirty="0" smtClean="0"/>
              <a:t>, </a:t>
            </a:r>
            <a:r>
              <a:rPr lang="pt-BR" dirty="0" err="1" smtClean="0"/>
              <a:t>Hct</a:t>
            </a:r>
            <a:r>
              <a:rPr lang="pt-BR" dirty="0" smtClean="0"/>
              <a:t> e volemia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As três cifras </a:t>
            </a:r>
            <a:r>
              <a:rPr lang="pt-BR" sz="1900" dirty="0" err="1" smtClean="0"/>
              <a:t>hematimétricas</a:t>
            </a:r>
            <a:r>
              <a:rPr lang="pt-BR" sz="1900" dirty="0" smtClean="0"/>
              <a:t> discutidas medem a concentração e a proporção dos componentes </a:t>
            </a:r>
            <a:r>
              <a:rPr lang="pt-BR" sz="1900" dirty="0" err="1" smtClean="0"/>
              <a:t>eritroides</a:t>
            </a:r>
            <a:r>
              <a:rPr lang="pt-BR" sz="1900" dirty="0" smtClean="0"/>
              <a:t> contidos na amostra examinada, não expressa necessariamente os números e as quantidades totais do sistema vascular in vivo.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Há exceções, isto é, situações em que E, </a:t>
            </a:r>
            <a:r>
              <a:rPr lang="pt-BR" sz="1900" dirty="0" err="1" smtClean="0"/>
              <a:t>Hgb</a:t>
            </a:r>
            <a:r>
              <a:rPr lang="pt-BR" sz="1900" dirty="0" smtClean="0"/>
              <a:t> e </a:t>
            </a:r>
            <a:r>
              <a:rPr lang="pt-BR" sz="1900" dirty="0" err="1" smtClean="0"/>
              <a:t>Hct</a:t>
            </a:r>
            <a:r>
              <a:rPr lang="pt-BR" sz="1900" dirty="0" smtClean="0"/>
              <a:t> não representam com fidelidade.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800" dirty="0" smtClean="0"/>
              <a:t>Quando há aumento isolado da volemia plasmática, as cifras do </a:t>
            </a:r>
            <a:r>
              <a:rPr lang="pt-BR" sz="1800" dirty="0" err="1" smtClean="0"/>
              <a:t>eritrograma</a:t>
            </a:r>
            <a:r>
              <a:rPr lang="pt-BR" sz="1800" dirty="0" smtClean="0"/>
              <a:t> diminuem paralelamente (falsa anemia) – </a:t>
            </a:r>
            <a:r>
              <a:rPr lang="pt-BR" sz="1800" dirty="0" err="1" smtClean="0"/>
              <a:t>hemodiluição</a:t>
            </a:r>
            <a:r>
              <a:rPr lang="pt-BR" sz="1800" dirty="0" smtClean="0"/>
              <a:t>. EXEMPLOS: Gravidez, atletas em treinamento intensivo, retenção de líquidos por insuficiência cardíaca ou renal, na </a:t>
            </a:r>
            <a:r>
              <a:rPr lang="pt-BR" sz="1800" dirty="0" err="1" smtClean="0"/>
              <a:t>esplenomegalia</a:t>
            </a:r>
            <a:r>
              <a:rPr lang="pt-BR" sz="1800" dirty="0" smtClean="0"/>
              <a:t> </a:t>
            </a:r>
            <a:r>
              <a:rPr lang="pt-BR" sz="1800" dirty="0" err="1" smtClean="0"/>
              <a:t>volumos</a:t>
            </a:r>
            <a:r>
              <a:rPr lang="pt-BR" sz="1800" dirty="0" smtClean="0"/>
              <a:t>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800" dirty="0" smtClean="0"/>
              <a:t>Quando há diminuição isolada da volemia plasmática (</a:t>
            </a:r>
            <a:r>
              <a:rPr lang="pt-BR" sz="1800" dirty="0" err="1" smtClean="0"/>
              <a:t>Hemoconcentração</a:t>
            </a:r>
            <a:r>
              <a:rPr lang="pt-BR" sz="1800" dirty="0" smtClean="0"/>
              <a:t>, falsa </a:t>
            </a:r>
            <a:r>
              <a:rPr lang="pt-BR" sz="1800" dirty="0" err="1" smtClean="0"/>
              <a:t>poliglobulia</a:t>
            </a:r>
            <a:r>
              <a:rPr lang="pt-BR" sz="1800" dirty="0" smtClean="0"/>
              <a:t> ou mascarando uma anemia já existente). EXEMPLO: desidratação por qualquer causa (uso de diuréticos, queimaduras, diarréia...)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800" dirty="0" smtClean="0"/>
              <a:t>Quando há diminuição harmônica, ainda não compensada. Primeiras horas após hemorragias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Volume corpuscular médio (VCM)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Medida do volume médio dos eritrócitos foi ideada e difundida por Maxwell </a:t>
            </a:r>
            <a:r>
              <a:rPr lang="pt-BR" sz="1900" dirty="0" err="1" smtClean="0"/>
              <a:t>Wintrobe</a:t>
            </a:r>
            <a:r>
              <a:rPr lang="pt-BR" sz="1900" dirty="0" smtClean="0"/>
              <a:t> (VCM = </a:t>
            </a:r>
            <a:r>
              <a:rPr lang="pt-BR" sz="1900" dirty="0" err="1" smtClean="0"/>
              <a:t>Hct</a:t>
            </a:r>
            <a:r>
              <a:rPr lang="pt-BR" sz="1900" dirty="0" smtClean="0"/>
              <a:t> ÷ E).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Uso para classificar em anemias micro, </a:t>
            </a:r>
            <a:r>
              <a:rPr lang="pt-BR" sz="1900" dirty="0" err="1" smtClean="0"/>
              <a:t>normo</a:t>
            </a:r>
            <a:r>
              <a:rPr lang="pt-BR" sz="1900" dirty="0" smtClean="0"/>
              <a:t> e </a:t>
            </a:r>
            <a:r>
              <a:rPr lang="pt-BR" sz="1900" dirty="0" err="1" smtClean="0"/>
              <a:t>macrocíticas</a:t>
            </a:r>
            <a:endParaRPr lang="pt-BR" sz="19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pt-BR" sz="19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VCM &gt; 100 </a:t>
            </a:r>
            <a:r>
              <a:rPr lang="pt-BR" sz="1900" dirty="0" err="1" smtClean="0"/>
              <a:t>fL</a:t>
            </a:r>
            <a:r>
              <a:rPr lang="pt-BR" sz="1900" dirty="0" smtClean="0"/>
              <a:t>  - </a:t>
            </a:r>
            <a:r>
              <a:rPr lang="pt-BR" sz="1900" dirty="0" err="1" smtClean="0"/>
              <a:t>macrocitose</a:t>
            </a:r>
            <a:endParaRPr lang="pt-BR" sz="19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VCM &lt; 80 </a:t>
            </a:r>
            <a:r>
              <a:rPr lang="pt-BR" sz="1900" dirty="0" err="1" smtClean="0"/>
              <a:t>fL</a:t>
            </a:r>
            <a:r>
              <a:rPr lang="pt-BR" sz="1900" dirty="0" smtClean="0"/>
              <a:t> (adultos) – </a:t>
            </a:r>
            <a:r>
              <a:rPr lang="pt-BR" sz="1900" dirty="0" err="1" smtClean="0"/>
              <a:t>microcitose</a:t>
            </a:r>
            <a:endParaRPr lang="pt-BR" sz="19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Diagnóstico diferencial laboratorial das anemias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2492896"/>
          <a:ext cx="73448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468963"/>
                <a:gridCol w="1468963"/>
                <a:gridCol w="1468963"/>
                <a:gridCol w="146896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~= 10 anos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adultos 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♂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adultos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♀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&gt; 70 anos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VCM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87 ± 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89 ± 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89 ± 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89 ± 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39552" y="3502749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</a:t>
            </a:r>
            <a:r>
              <a:rPr lang="pt-BR" dirty="0" err="1" smtClean="0"/>
              <a:t>fL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err="1" smtClean="0"/>
              <a:t>Red</a:t>
            </a:r>
            <a:r>
              <a:rPr lang="pt-BR" dirty="0" smtClean="0"/>
              <a:t> </a:t>
            </a:r>
            <a:r>
              <a:rPr lang="pt-BR" dirty="0" err="1" smtClean="0"/>
              <a:t>distribution</a:t>
            </a:r>
            <a:r>
              <a:rPr lang="pt-BR" dirty="0" smtClean="0"/>
              <a:t> </a:t>
            </a:r>
            <a:r>
              <a:rPr lang="pt-BR" dirty="0" err="1" smtClean="0"/>
              <a:t>width</a:t>
            </a:r>
            <a:r>
              <a:rPr lang="pt-BR" dirty="0" smtClean="0"/>
              <a:t> (RDW)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Corresponde à amplitude de distribuição do volume dos eritrócitos e revela numericamente a variação do volume dos eritrócitos.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RDW = (desvio-padrão do volume dos eritrócitos x 100) ÷ VCM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900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RDW normal revela homogeneidade em relação ao volume dos eritrócitos, o que é comum em pessoas não-anêmicas, mas podem ocorrer em alguns subtipos de anemia.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b="1" dirty="0" smtClean="0"/>
              <a:t>RDW diminuído não tem significado clínico;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Valores elevados indicam alterações eritrocitária, principalmente em anemias </a:t>
            </a:r>
            <a:r>
              <a:rPr lang="pt-BR" sz="1900" dirty="0" err="1" smtClean="0"/>
              <a:t>ferropênicas</a:t>
            </a:r>
            <a:r>
              <a:rPr lang="pt-BR" sz="1900" dirty="0" smtClean="0"/>
              <a:t> mais severas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31640" y="2420888"/>
          <a:ext cx="58758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468963"/>
                <a:gridCol w="1468963"/>
                <a:gridCol w="146896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~= 10 anos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adultos 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♂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adultos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♀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RDW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 – 14,5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r>
                        <a:rPr lang="pt-BR" baseline="0" dirty="0" smtClean="0"/>
                        <a:t> – 14,5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 – 14,5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259632" y="321297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CV% (coeficiente de variação)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Hemoglobina Corpuscular Média (HCM)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Quantidade média de hemoglobina por eritrócito: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dirty="0" smtClean="0"/>
              <a:t>HCM = </a:t>
            </a:r>
            <a:r>
              <a:rPr lang="pt-BR" sz="1600" dirty="0" err="1" smtClean="0"/>
              <a:t>Hgb</a:t>
            </a:r>
            <a:r>
              <a:rPr lang="pt-BR" sz="1600" dirty="0" smtClean="0"/>
              <a:t> ÷ E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dirty="0" smtClean="0"/>
              <a:t>Valores normais entre 24 e 33 </a:t>
            </a:r>
            <a:r>
              <a:rPr lang="pt-BR" sz="1600" dirty="0" err="1" smtClean="0"/>
              <a:t>pg</a:t>
            </a: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Aumento de HCM nos casos de </a:t>
            </a:r>
            <a:r>
              <a:rPr lang="pt-BR" sz="1900" dirty="0" err="1" smtClean="0"/>
              <a:t>de</a:t>
            </a:r>
            <a:r>
              <a:rPr lang="pt-BR" sz="1900" dirty="0" smtClean="0"/>
              <a:t> </a:t>
            </a:r>
            <a:r>
              <a:rPr lang="pt-BR" sz="1900" dirty="0" err="1" smtClean="0"/>
              <a:t>macrocitose</a:t>
            </a:r>
            <a:r>
              <a:rPr lang="pt-BR" sz="1900" dirty="0" smtClean="0"/>
              <a:t> com CHCM normal (nas anemias </a:t>
            </a:r>
            <a:r>
              <a:rPr lang="pt-BR" sz="1900" dirty="0" err="1" smtClean="0"/>
              <a:t>macrocísticas</a:t>
            </a:r>
            <a:r>
              <a:rPr lang="pt-BR" sz="1900" dirty="0" smtClean="0"/>
              <a:t> </a:t>
            </a:r>
            <a:r>
              <a:rPr lang="pt-BR" sz="1900" dirty="0" err="1" smtClean="0"/>
              <a:t>normocrômicas</a:t>
            </a:r>
            <a:r>
              <a:rPr lang="pt-BR" sz="1900" dirty="0" smtClean="0"/>
              <a:t>)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Diminuição da HCM, ocorre nos casos de </a:t>
            </a:r>
            <a:r>
              <a:rPr lang="pt-BR" sz="1900" dirty="0" err="1" smtClean="0"/>
              <a:t>microcitose</a:t>
            </a:r>
            <a:r>
              <a:rPr lang="pt-BR" sz="1900" dirty="0" smtClean="0"/>
              <a:t>, com CHCM normal ou diminuída.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pt-BR" sz="19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b="1" dirty="0" smtClean="0"/>
              <a:t>Deve ser o último índice a ser interpretado no </a:t>
            </a:r>
            <a:r>
              <a:rPr lang="pt-BR" sz="1900" b="1" dirty="0" err="1" smtClean="0"/>
              <a:t>eritrograma</a:t>
            </a:r>
            <a:r>
              <a:rPr lang="pt-BR" sz="1900" b="1" dirty="0" smtClean="0"/>
              <a:t>, pois se deixa influenciar pelo VCM e pela CHCM.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162272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Concentração de hemoglobina Corpuscular Média (CHCM)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pt-BR" sz="19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A concentração média (massa/volume) da hemoglobina nos eritrócitos é calculada pelo quociente da média da quantidade de hemoglobina (HCM) pelo volume médio dos componentes da população (VCM)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CHCM = </a:t>
            </a:r>
            <a:r>
              <a:rPr lang="pt-BR" sz="1900" dirty="0" err="1" smtClean="0"/>
              <a:t>Hgb</a:t>
            </a:r>
            <a:r>
              <a:rPr lang="pt-BR" sz="1900" dirty="0" smtClean="0"/>
              <a:t> ÷ </a:t>
            </a:r>
            <a:r>
              <a:rPr lang="pt-BR" sz="1900" dirty="0" err="1" smtClean="0"/>
              <a:t>Hct</a:t>
            </a:r>
            <a:endParaRPr lang="pt-BR" sz="19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Avalia de fato a cor dos eritrócitos: </a:t>
            </a:r>
            <a:r>
              <a:rPr lang="pt-BR" sz="1900" dirty="0" err="1" smtClean="0"/>
              <a:t>Hipercrômico</a:t>
            </a:r>
            <a:r>
              <a:rPr lang="pt-BR" sz="1900" dirty="0" smtClean="0"/>
              <a:t>, </a:t>
            </a:r>
            <a:r>
              <a:rPr lang="pt-BR" sz="1900" dirty="0" err="1" smtClean="0"/>
              <a:t>hipocrômico</a:t>
            </a:r>
            <a:r>
              <a:rPr lang="pt-BR" sz="1900" dirty="0" smtClean="0"/>
              <a:t> ou </a:t>
            </a:r>
            <a:r>
              <a:rPr lang="pt-BR" sz="1900" dirty="0" err="1" smtClean="0"/>
              <a:t>normocrômico</a:t>
            </a:r>
            <a:r>
              <a:rPr lang="pt-BR" sz="1900" dirty="0" smtClean="0"/>
              <a:t>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Valores normais para adultos: 32 – 36 g/dL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Valores excessivamente elevados ou diminuídos, sem justificativa e sem confirmação do </a:t>
            </a:r>
            <a:r>
              <a:rPr lang="pt-BR" sz="1900" dirty="0" err="1" smtClean="0"/>
              <a:t>esfreguaço</a:t>
            </a:r>
            <a:r>
              <a:rPr lang="pt-BR" sz="1900" dirty="0" smtClean="0"/>
              <a:t>, em geral, são decorrentes de má calibração dos aparelhos.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459432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Contagem de </a:t>
            </a:r>
            <a:r>
              <a:rPr lang="pt-BR" dirty="0" err="1" smtClean="0"/>
              <a:t>reticulócitos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err="1" smtClean="0"/>
              <a:t>Reticulócitos</a:t>
            </a:r>
            <a:r>
              <a:rPr lang="pt-BR" sz="1900" dirty="0" smtClean="0"/>
              <a:t> são eritrócitos jovens originados na medula óssea com base em </a:t>
            </a:r>
            <a:r>
              <a:rPr lang="pt-BR" sz="1900" dirty="0" err="1" smtClean="0"/>
              <a:t>eritroblastos</a:t>
            </a:r>
            <a:r>
              <a:rPr lang="pt-BR" sz="1900" dirty="0" smtClean="0"/>
              <a:t>, ainda são incompletos de hemoglobina, ou seja, </a:t>
            </a:r>
            <a:r>
              <a:rPr lang="pt-BR" sz="1900" dirty="0" err="1" smtClean="0"/>
              <a:t>hipoconcentrado</a:t>
            </a:r>
            <a:r>
              <a:rPr lang="pt-BR" sz="1900" dirty="0" smtClean="0"/>
              <a:t> = baixa CHCM).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A quantidade de </a:t>
            </a:r>
            <a:r>
              <a:rPr lang="pt-BR" sz="1900" dirty="0" err="1" smtClean="0"/>
              <a:t>reticulócitos</a:t>
            </a:r>
            <a:r>
              <a:rPr lang="pt-BR" sz="1900" dirty="0" smtClean="0"/>
              <a:t> no sangue indica a velocidade e a capacidade de produção de eritrócitos viáveis na medula óssea.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900" dirty="0" smtClean="0"/>
          </a:p>
        </p:txBody>
      </p:sp>
      <p:sp>
        <p:nvSpPr>
          <p:cNvPr id="4" name="CaixaDeTexto 3"/>
          <p:cNvSpPr txBox="1"/>
          <p:nvPr/>
        </p:nvSpPr>
        <p:spPr>
          <a:xfrm flipH="1">
            <a:off x="539552" y="2492896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pt-BR" dirty="0" smtClean="0">
                <a:solidFill>
                  <a:srgbClr val="FFFF00"/>
                </a:solidFill>
              </a:rPr>
              <a:t> Valores de referência percentual corrigido (proporção entre eritrócito maduro e </a:t>
            </a:r>
            <a:r>
              <a:rPr lang="pt-BR" dirty="0" err="1" smtClean="0">
                <a:solidFill>
                  <a:srgbClr val="FFFF00"/>
                </a:solidFill>
              </a:rPr>
              <a:t>reticulócitos</a:t>
            </a:r>
            <a:r>
              <a:rPr lang="pt-BR" dirty="0" smtClean="0">
                <a:solidFill>
                  <a:srgbClr val="FFFF00"/>
                </a:solidFill>
              </a:rPr>
              <a:t>).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 Adulto normal: 0,5 a 1,5%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err="1" smtClean="0">
                <a:solidFill>
                  <a:srgbClr val="FFFF00"/>
                </a:solidFill>
              </a:rPr>
              <a:t>Recém-nascidos</a:t>
            </a:r>
            <a:r>
              <a:rPr lang="pt-BR" dirty="0" smtClean="0">
                <a:solidFill>
                  <a:srgbClr val="FFFF00"/>
                </a:solidFill>
              </a:rPr>
              <a:t>: 2,0 a 6,0%</a:t>
            </a:r>
          </a:p>
          <a:p>
            <a:pPr algn="just">
              <a:buFont typeface="Arial" pitchFamily="34" charset="0"/>
              <a:buChar char="•"/>
            </a:pPr>
            <a:endParaRPr lang="pt-BR" dirty="0" smtClean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pt-BR" dirty="0" smtClean="0">
                <a:solidFill>
                  <a:srgbClr val="FFFF00"/>
                </a:solidFill>
              </a:rPr>
              <a:t>Valor absoluto por mm3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Adulto normal: 25.000 85.000/ mm3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err="1" smtClean="0">
                <a:solidFill>
                  <a:srgbClr val="FFFF00"/>
                </a:solidFill>
              </a:rPr>
              <a:t>Recém-nascido</a:t>
            </a:r>
            <a:r>
              <a:rPr lang="pt-BR" dirty="0" smtClean="0">
                <a:solidFill>
                  <a:srgbClr val="FFFF00"/>
                </a:solidFill>
              </a:rPr>
              <a:t>: 100.000 a 300.000/mm3</a:t>
            </a:r>
          </a:p>
          <a:p>
            <a:pPr algn="just">
              <a:buFont typeface="Arial" pitchFamily="34" charset="0"/>
              <a:buChar char="•"/>
            </a:pPr>
            <a:endParaRPr lang="pt-BR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Índice </a:t>
            </a:r>
            <a:r>
              <a:rPr lang="pt-BR" dirty="0" err="1" smtClean="0">
                <a:solidFill>
                  <a:srgbClr val="FFFF00"/>
                </a:solidFill>
              </a:rPr>
              <a:t>reticulocítico</a:t>
            </a:r>
            <a:r>
              <a:rPr lang="pt-BR" dirty="0" smtClean="0">
                <a:solidFill>
                  <a:srgbClr val="FFFF00"/>
                </a:solidFill>
              </a:rPr>
              <a:t> (IR)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Adultos não-anêmicos: 0,5 a 1,8%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Anêmicos: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Nas anemias por diminuição de produção: &lt; 1,8%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Anemias hemolíticas: de 1,8 a 2,9%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Aumento real da produção medular para grau de anemia: ≥ 3,0%</a:t>
            </a:r>
          </a:p>
          <a:p>
            <a:pPr lvl="1"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Contagem de </a:t>
            </a:r>
            <a:r>
              <a:rPr lang="pt-BR" dirty="0" err="1" smtClean="0"/>
              <a:t>reticulócitos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dirty="0" smtClean="0"/>
              <a:t>Interpretação: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dirty="0" err="1" smtClean="0"/>
              <a:t>Reticulócitos</a:t>
            </a:r>
            <a:r>
              <a:rPr lang="pt-BR" dirty="0" smtClean="0"/>
              <a:t> normais ou diminuídos em indivíduos anêmicos são sinais de baixa produção medular.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dirty="0" err="1" smtClean="0"/>
              <a:t>Reticulocitose</a:t>
            </a:r>
            <a:r>
              <a:rPr lang="pt-BR" dirty="0" smtClean="0"/>
              <a:t> (valores acima do normal) é bom indicativo da resposta terapêutica nas anemias </a:t>
            </a:r>
            <a:r>
              <a:rPr lang="pt-BR" dirty="0" err="1" smtClean="0"/>
              <a:t>carenciais</a:t>
            </a:r>
            <a:r>
              <a:rPr lang="pt-BR" dirty="0" smtClean="0"/>
              <a:t>)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dirty="0" err="1" smtClean="0"/>
              <a:t>Reticulocitose</a:t>
            </a:r>
            <a:r>
              <a:rPr lang="pt-BR" dirty="0" smtClean="0"/>
              <a:t> sem história de perda sanguínea ou de tratamento a anemias </a:t>
            </a:r>
            <a:r>
              <a:rPr lang="pt-BR" dirty="0" err="1" smtClean="0"/>
              <a:t>carenciais</a:t>
            </a:r>
            <a:r>
              <a:rPr lang="pt-BR" dirty="0" smtClean="0"/>
              <a:t> é indicativo de processo hemolítico </a:t>
            </a:r>
            <a:r>
              <a:rPr lang="pt-BR" dirty="0" err="1" smtClean="0"/>
              <a:t>subclínico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Interpretação geral e alterações </a:t>
            </a:r>
            <a:r>
              <a:rPr lang="pt-BR" dirty="0" err="1" smtClean="0"/>
              <a:t>eritroides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pt-BR" dirty="0" err="1" smtClean="0"/>
              <a:t>Macrocitose</a:t>
            </a:r>
            <a:endParaRPr lang="pt-BR" dirty="0" smtClean="0"/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Alcoolismo (Não excede 106 </a:t>
            </a:r>
            <a:r>
              <a:rPr lang="pt-BR" sz="2100" dirty="0" err="1" smtClean="0">
                <a:solidFill>
                  <a:schemeClr val="tx2"/>
                </a:solidFill>
              </a:rPr>
              <a:t>fL</a:t>
            </a:r>
            <a:r>
              <a:rPr lang="pt-BR" sz="2100" dirty="0" smtClean="0">
                <a:solidFill>
                  <a:schemeClr val="tx2"/>
                </a:solidFill>
              </a:rPr>
              <a:t>)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Uso de fármacos como: AZT, anticonvulsivantes (</a:t>
            </a:r>
            <a:r>
              <a:rPr lang="pt-BR" sz="2100" dirty="0" err="1" smtClean="0">
                <a:solidFill>
                  <a:schemeClr val="tx2"/>
                </a:solidFill>
              </a:rPr>
              <a:t>carbamazepina</a:t>
            </a:r>
            <a:r>
              <a:rPr lang="pt-BR" sz="2100" dirty="0" smtClean="0">
                <a:solidFill>
                  <a:schemeClr val="tx2"/>
                </a:solidFill>
              </a:rPr>
              <a:t>, ácido </a:t>
            </a:r>
            <a:r>
              <a:rPr lang="pt-BR" sz="2100" dirty="0" err="1" smtClean="0">
                <a:solidFill>
                  <a:schemeClr val="tx2"/>
                </a:solidFill>
              </a:rPr>
              <a:t>válpróico</a:t>
            </a:r>
            <a:r>
              <a:rPr lang="pt-BR" sz="2100" dirty="0" smtClean="0">
                <a:solidFill>
                  <a:schemeClr val="tx2"/>
                </a:solidFill>
              </a:rPr>
              <a:t>, </a:t>
            </a:r>
            <a:r>
              <a:rPr lang="pt-BR" sz="2100" dirty="0" err="1" smtClean="0">
                <a:solidFill>
                  <a:schemeClr val="tx2"/>
                </a:solidFill>
              </a:rPr>
              <a:t>fenitoína</a:t>
            </a:r>
            <a:r>
              <a:rPr lang="pt-BR" sz="2100" dirty="0" smtClean="0">
                <a:solidFill>
                  <a:schemeClr val="tx2"/>
                </a:solidFill>
              </a:rPr>
              <a:t>), quimioterápicos (</a:t>
            </a:r>
            <a:r>
              <a:rPr lang="pt-BR" sz="2100" dirty="0" err="1" smtClean="0">
                <a:solidFill>
                  <a:schemeClr val="tx2"/>
                </a:solidFill>
              </a:rPr>
              <a:t>hidroxiuréia</a:t>
            </a:r>
            <a:r>
              <a:rPr lang="pt-BR" sz="2100" dirty="0" smtClean="0">
                <a:solidFill>
                  <a:schemeClr val="tx2"/>
                </a:solidFill>
              </a:rPr>
              <a:t>, </a:t>
            </a:r>
            <a:r>
              <a:rPr lang="pt-BR" sz="2100" dirty="0" err="1" smtClean="0">
                <a:solidFill>
                  <a:schemeClr val="tx2"/>
                </a:solidFill>
              </a:rPr>
              <a:t>metotrexato</a:t>
            </a:r>
            <a:r>
              <a:rPr lang="pt-BR" sz="2100" dirty="0" smtClean="0">
                <a:solidFill>
                  <a:schemeClr val="tx2"/>
                </a:solidFill>
              </a:rPr>
              <a:t>, </a:t>
            </a:r>
            <a:r>
              <a:rPr lang="pt-BR" sz="2100" dirty="0" err="1" smtClean="0">
                <a:solidFill>
                  <a:schemeClr val="tx2"/>
                </a:solidFill>
              </a:rPr>
              <a:t>etc</a:t>
            </a:r>
            <a:r>
              <a:rPr lang="pt-BR" sz="2100" dirty="0" smtClean="0">
                <a:solidFill>
                  <a:schemeClr val="tx2"/>
                </a:solidFill>
              </a:rPr>
              <a:t>)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Hepatopatias (VCM &lt; 112 </a:t>
            </a:r>
            <a:r>
              <a:rPr lang="pt-BR" sz="2100" dirty="0" err="1" smtClean="0">
                <a:solidFill>
                  <a:schemeClr val="tx2"/>
                </a:solidFill>
              </a:rPr>
              <a:t>fL</a:t>
            </a:r>
            <a:r>
              <a:rPr lang="pt-BR" sz="2100" dirty="0" smtClean="0">
                <a:solidFill>
                  <a:schemeClr val="tx2"/>
                </a:solidFill>
              </a:rPr>
              <a:t>)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err="1" smtClean="0">
                <a:solidFill>
                  <a:schemeClr val="tx2"/>
                </a:solidFill>
              </a:rPr>
              <a:t>Esplenectomia</a:t>
            </a:r>
            <a:endParaRPr lang="pt-BR" sz="2100" dirty="0" smtClean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Hiper-regeneração </a:t>
            </a:r>
            <a:r>
              <a:rPr lang="pt-BR" sz="2100" dirty="0" err="1" smtClean="0">
                <a:solidFill>
                  <a:schemeClr val="tx2"/>
                </a:solidFill>
              </a:rPr>
              <a:t>eritróide</a:t>
            </a:r>
            <a:endParaRPr lang="pt-BR" sz="2100" dirty="0" smtClean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Anemias megaloblásticas(def. </a:t>
            </a:r>
            <a:r>
              <a:rPr lang="pt-BR" sz="2100" dirty="0" err="1" smtClean="0">
                <a:solidFill>
                  <a:schemeClr val="tx2"/>
                </a:solidFill>
              </a:rPr>
              <a:t>vit</a:t>
            </a:r>
            <a:r>
              <a:rPr lang="pt-BR" sz="2100" dirty="0" smtClean="0">
                <a:solidFill>
                  <a:schemeClr val="tx2"/>
                </a:solidFill>
              </a:rPr>
              <a:t> B12 e /ou ac. Fólico)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Anemia </a:t>
            </a:r>
            <a:r>
              <a:rPr lang="pt-BR" sz="2100" dirty="0" err="1" smtClean="0">
                <a:solidFill>
                  <a:schemeClr val="tx2"/>
                </a:solidFill>
              </a:rPr>
              <a:t>aplásica</a:t>
            </a:r>
            <a:endParaRPr lang="pt-BR" sz="2100" dirty="0" smtClean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SMD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chemeClr val="tx2"/>
                </a:solidFill>
              </a:rPr>
              <a:t>Síndrome de </a:t>
            </a:r>
            <a:r>
              <a:rPr lang="pt-BR" sz="2100" dirty="0" err="1" smtClean="0">
                <a:solidFill>
                  <a:schemeClr val="tx2"/>
                </a:solidFill>
              </a:rPr>
              <a:t>Down</a:t>
            </a:r>
            <a:r>
              <a:rPr lang="pt-BR" sz="2100" dirty="0" smtClean="0">
                <a:solidFill>
                  <a:schemeClr val="tx2"/>
                </a:solidFill>
              </a:rPr>
              <a:t> é usual</a:t>
            </a:r>
          </a:p>
          <a:p>
            <a:pPr lvl="1" algn="just">
              <a:spcAft>
                <a:spcPts val="600"/>
              </a:spcAft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Aspectos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pt-BR" dirty="0" smtClean="0"/>
              <a:t>O hemograma é o exame que avalia quantitativa e qualitativamente os elementos celulares do sangue;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É o exame complementar mais requerido nas consultas;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Diagnóstico e Controle evolutivo de doenças infecciosas, das doenças crônicas em geral, das emergências médicas cirúrgicas e traumatológicas.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No acompanhamento de </a:t>
            </a:r>
            <a:r>
              <a:rPr lang="pt-BR" dirty="0" err="1" smtClean="0"/>
              <a:t>quimio</a:t>
            </a:r>
            <a:r>
              <a:rPr lang="pt-BR" dirty="0" smtClean="0"/>
              <a:t> e radioterapia;</a:t>
            </a:r>
          </a:p>
          <a:p>
            <a:pPr algn="just">
              <a:spcAft>
                <a:spcPts val="600"/>
              </a:spcAft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Interpretação geral e alterações </a:t>
            </a:r>
            <a:r>
              <a:rPr lang="pt-BR" dirty="0" err="1" smtClean="0"/>
              <a:t>eritroides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Microcitose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Deficiência de síntese de </a:t>
            </a:r>
            <a:r>
              <a:rPr lang="pt-BR" sz="2000" dirty="0" err="1" smtClean="0"/>
              <a:t>Hb</a:t>
            </a:r>
            <a:r>
              <a:rPr lang="pt-BR" sz="2000" dirty="0" smtClean="0"/>
              <a:t> como:</a:t>
            </a:r>
          </a:p>
          <a:p>
            <a:pPr>
              <a:buFont typeface="Wingdings" pitchFamily="2" charset="2"/>
              <a:buChar char="ü"/>
            </a:pPr>
            <a:endParaRPr lang="pt-BR" sz="1100" dirty="0" smtClean="0"/>
          </a:p>
          <a:p>
            <a:pPr lvl="1">
              <a:buFont typeface="Wingdings" pitchFamily="2" charset="2"/>
              <a:buChar char="ü"/>
            </a:pPr>
            <a:r>
              <a:rPr lang="pt-BR" sz="2000" dirty="0" smtClean="0"/>
              <a:t>Anemia </a:t>
            </a:r>
            <a:r>
              <a:rPr lang="pt-BR" sz="2000" dirty="0" err="1" smtClean="0"/>
              <a:t>ferropênica</a:t>
            </a:r>
            <a:endParaRPr lang="pt-BR" sz="2000" dirty="0" smtClean="0"/>
          </a:p>
          <a:p>
            <a:pPr lvl="1">
              <a:buFont typeface="Wingdings" pitchFamily="2" charset="2"/>
              <a:buChar char="ü"/>
            </a:pPr>
            <a:endParaRPr lang="pt-BR" sz="1000" dirty="0" smtClean="0"/>
          </a:p>
          <a:p>
            <a:pPr lvl="1">
              <a:buFont typeface="Wingdings" pitchFamily="2" charset="2"/>
              <a:buChar char="ü"/>
            </a:pPr>
            <a:r>
              <a:rPr lang="pt-BR" sz="2000" dirty="0" err="1" smtClean="0"/>
              <a:t>Talassemia</a:t>
            </a:r>
            <a:endParaRPr lang="pt-BR" sz="2000" dirty="0" smtClean="0"/>
          </a:p>
          <a:p>
            <a:pPr lvl="1">
              <a:buFont typeface="Wingdings" pitchFamily="2" charset="2"/>
              <a:buChar char="ü"/>
            </a:pPr>
            <a:endParaRPr lang="pt-BR" sz="1000" dirty="0" smtClean="0"/>
          </a:p>
          <a:p>
            <a:pPr lvl="1">
              <a:buFont typeface="Wingdings" pitchFamily="2" charset="2"/>
              <a:buChar char="ü"/>
            </a:pPr>
            <a:r>
              <a:rPr lang="pt-BR" sz="2000" dirty="0" err="1" smtClean="0"/>
              <a:t>Policitemia</a:t>
            </a:r>
            <a:r>
              <a:rPr lang="pt-BR" sz="2000" dirty="0" smtClean="0"/>
              <a:t> vera</a:t>
            </a:r>
          </a:p>
          <a:p>
            <a:pPr lvl="1">
              <a:buFont typeface="Wingdings" pitchFamily="2" charset="2"/>
              <a:buChar char="ü"/>
            </a:pPr>
            <a:endParaRPr lang="pt-BR" sz="1000" dirty="0" smtClean="0"/>
          </a:p>
          <a:p>
            <a:pPr lvl="1">
              <a:buFont typeface="Wingdings" pitchFamily="2" charset="2"/>
              <a:buChar char="ü"/>
            </a:pPr>
            <a:r>
              <a:rPr lang="pt-BR" sz="2000" dirty="0" err="1" smtClean="0"/>
              <a:t>Hemoglobinopatias</a:t>
            </a:r>
            <a:endParaRPr lang="pt-BR" sz="2000" dirty="0" smtClean="0"/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Forma das hemácias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anormais</a:t>
            </a:r>
            <a:r>
              <a:rPr lang="en-US" dirty="0" smtClean="0"/>
              <a:t> de </a:t>
            </a:r>
            <a:r>
              <a:rPr lang="en-US" dirty="0" err="1" smtClean="0"/>
              <a:t>hemácias</a:t>
            </a:r>
            <a:r>
              <a:rPr lang="en-US" dirty="0" smtClean="0"/>
              <a:t>- </a:t>
            </a:r>
            <a:r>
              <a:rPr lang="en-US" dirty="0" err="1" smtClean="0"/>
              <a:t>chamados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/>
                </a:solidFill>
              </a:rPr>
              <a:t>pecilócitos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ou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poiquilócitos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n-US" dirty="0" smtClean="0">
              <a:solidFill>
                <a:schemeClr val="tx2"/>
              </a:solidFill>
            </a:endParaRPr>
          </a:p>
          <a:p>
            <a:pPr algn="just"/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pt-BR" dirty="0" err="1" smtClean="0">
                <a:solidFill>
                  <a:schemeClr val="tx2"/>
                </a:solidFill>
              </a:rPr>
              <a:t>Esferócitos</a:t>
            </a:r>
            <a:r>
              <a:rPr lang="pt-BR" dirty="0" smtClean="0">
                <a:solidFill>
                  <a:schemeClr val="tx2"/>
                </a:solidFill>
              </a:rPr>
              <a:t>-  são eritrócitos de </a:t>
            </a:r>
            <a:r>
              <a:rPr lang="pt-BR" dirty="0" err="1" smtClean="0">
                <a:solidFill>
                  <a:schemeClr val="tx2"/>
                </a:solidFill>
              </a:rPr>
              <a:t>biconcavidade</a:t>
            </a:r>
            <a:r>
              <a:rPr lang="pt-BR" dirty="0" smtClean="0">
                <a:solidFill>
                  <a:schemeClr val="tx2"/>
                </a:solidFill>
              </a:rPr>
              <a:t> e diâmetro reduzidos, geralmente apresentam-se </a:t>
            </a:r>
            <a:r>
              <a:rPr lang="pt-BR" dirty="0" err="1" smtClean="0">
                <a:solidFill>
                  <a:schemeClr val="tx2"/>
                </a:solidFill>
              </a:rPr>
              <a:t>hipercorados</a:t>
            </a:r>
            <a:r>
              <a:rPr lang="pt-BR" dirty="0" smtClean="0">
                <a:solidFill>
                  <a:schemeClr val="tx2"/>
                </a:solidFill>
              </a:rPr>
              <a:t> , forma </a:t>
            </a:r>
            <a:r>
              <a:rPr lang="pt-BR" dirty="0" err="1" smtClean="0">
                <a:solidFill>
                  <a:schemeClr val="tx2"/>
                </a:solidFill>
              </a:rPr>
              <a:t>esferocítica</a:t>
            </a:r>
            <a:r>
              <a:rPr lang="pt-BR" dirty="0" smtClean="0">
                <a:solidFill>
                  <a:schemeClr val="tx2"/>
                </a:solidFill>
              </a:rPr>
              <a:t> devido a diminuição da superfície de membrana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endParaRPr lang="pt-BR" sz="2600" dirty="0" smtClean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pt-BR" sz="2600" dirty="0" smtClean="0">
                <a:solidFill>
                  <a:schemeClr val="tx2"/>
                </a:solidFill>
              </a:rPr>
              <a:t>Podem ser encontrados na </a:t>
            </a:r>
            <a:r>
              <a:rPr lang="pt-BR" sz="2600" dirty="0" err="1" smtClean="0">
                <a:solidFill>
                  <a:schemeClr val="tx2"/>
                </a:solidFill>
              </a:rPr>
              <a:t>esferocitose</a:t>
            </a:r>
            <a:r>
              <a:rPr lang="pt-BR" sz="2600" dirty="0" smtClean="0">
                <a:solidFill>
                  <a:schemeClr val="tx2"/>
                </a:solidFill>
              </a:rPr>
              <a:t> hereditária, anemias hemolíticas</a:t>
            </a:r>
          </a:p>
          <a:p>
            <a:pPr lvl="1" algn="just"/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data:image/jpeg;base64,/9j/4AAQSkZJRgABAQAAAQABAAD/2wCEAAkGBhQSERUUEhQVFRQUFBUVFxYUFBQUFhcWFBQVFRYUFBQXHCYeFxojGRQUHy8gIycpLCwsFR4xNTAqNSYrLCkBCQoKDgwOGg8PGiwkHx0sKSkpLCksKSksLCwpKSwpKSkpKSkpKSwpKSksLCwpKSwsLCksKSwpKSkpLCksKSksKf/AABEIAMIBBAMBIgACEQEDEQH/xAAbAAABBQEBAAAAAAAAAAAAAAAGAAEDBAUCB//EAEgQAAEDAgMFBQQHBAcHBQAAAAEAAgMEEQUSIQYxQVFhEyJxgZEyobHBBxQjQlJy0RYzVOEVU2KCkvDxCGNzk6KywxckJTWj/8QAGQEAAwEBAQAAAAAAAAAAAAAAAAIDBAEF/8QAJBEAAgICAgEEAwEAAAAAAAAAAAECEQMhEjFBBBMyURQiYXH/2gAMAwEAAhEDEQA/ACVoUher+JYA+I90FzTuIFyOhVSOgkdo1jj5FaU0z1lOLV2TYKwunYB+K/kEdhZeB4MIW3dq87+g5BatlGbtnn5p85aEmKdQVlT2bHOO5oJSkezOxiCn9qbQ9DYn9Vlw/UXaWI/NmHvWLUVTpHFzjqfcoi1aIxryehHDSqwr2lph9Xbk9hpB03W4IPIW/s7WnN2L9WPBsDwPLwKoYzhDoXnQlhPdd8j1XFrTO4/1fBmfmRDsZftH8svz0WBBTue4BoJJRlR0Rp4LDWR2p8bbvAIl9BnmuNfZaxLBmT6nRw+8N/nzWazY7nJp0GqhgxSQvGYWNzYDT1RLTyFzQTpdcnGWPVmTnKKqyOioWxNysFh7z1K7q6RsjcrxcFSpKX9J2+zCGyUd9XOI5XC5xfHW047OIDNbdwb49VvgLznEiTNITvzn4p43J7NGJe5L9vBfi2nnBuS09LBbeHY6yoBjkGUkWtwPh1QeAkHEG43jUJ+KZpnhi1pG1i2CGHUasPHl4rMAubDUnkjrDantYWuPEa+IuCp207RuaB4AJVOtMzr1DiqZnYBhxiYc292tuQCFsYZaeS/4r+qPS7rZYeO4B2hzsPetYgnf/NcjLdsXFkSnb8gtZPFS5zYJS07muLSCCOFlu7PYS7NmeLN4A8VVtI2TyJK7LjcRbSwNElybGwG8rJ/bSTNfI3Ly1v6qhj9UZJ3X3NOVo6DRULJEl2ycMMWrfbD3CceZODbRw3tPy5rSuvOMLmLJmEfiA8ii/aapcyHum2Y2JvrZLKCvXkz5MVSSXkas2ojYSGguI0uLW9UoNqInHW7epH6IVjiXbmJuC6Lr08aD2Ooa4XBuDySQHDWyMFmOICSPa/pP8b+hrhlX2sbXcTv8RoVbDVmbO05bA2+83d5HctRRl2zLLt0JJMXDmoDXx3tnbflcLhxIsKjjMJdBIBvt8NfkrockQjoE6dnmzUiER4tsu4uLoba6lp09FnR7OznTJbqSLLRaZ6SyxauyHA4iahluBufAI7cy411Wbg2CCAXJu87zu8gtS6nN29GLLPnLRwyBo3ADwCgr6PO2wNjvCtpJE6dkrMOLCD965tbVbLGWAXdlzayaU3PsLHJVGXHIWmxeL9NVjbQ4qXOMbDoPaI4nksMsTRh9mmGC1bD+nqmvF2kEdEJbR0WSUvt3X69L8VWoa50Ju06cRwKK8sdTDqND6ghdrg7Di8Ur8AI53JcOKIKvZJ4/dkOHI6FPhmyb815SABrlGpPmn5Ls0e9Grs2NnGFtO0Hebn1K4xzGhEMrdXkeg5rVDbABBOOkmoffnbytoor9pGTGuc9lWpqXPN3OJPibeQVqhxmSMjUlvEHUWVEBMVbRucE9MPqaVsrQ8WN+guOisgrA2RccjxwzC3jbVEChJbPNyKpUAW0VEY5nG3decwPDXeFlEr0uqpGSNyvaCP8AO7ksxmycAdfKT0JJCdTVbNMPUJKmYOy+EmSQSEd1mvieAWnte/8Adt4an0RFHCGizQABwGiytosNMrAW6uZqBzB3hCncrJ+5yyJsGI9yaRyjz5dDoeR3qxQUDpnWboOLuAVP6bXJJWUnOSRlDg8MYDSGk77utc9Ulz3IkPyImw1tly9wFyeC7VTEz9k+2/Kfgs5iStgjjOLumfZpIYNAOfUrNypMXblpWlo9RRUVSNPA8XcyQNc4lhNrHhfdZGYXnEbLuAG8kWXozBoPBTyIx+oik9DqOaYNBJ0AFypEPbV1RDWsH3iSfAKaVuiMI8nRm4ltBJISGEtb03nqSqcWIysNw8+ZuFEwLp7VopJUeiscUqoL8FxcTN10cN4+a00I7Kg9seWUouCjNJPRgyxUZUh7KtiM2SJ7hwaSrShqYc7C07iCPVITXYAh19Tx3rsp6mldE4td5dRzCjJWn/D1V1oZ7kW7MxWgHUkoYoaB0zw1u7ieQR1BEGtDRuAt6JJvVGX1E9UdpJwnsomM5Q/tBghee0Zq62o524jqiAlJdToaMnF2jzp8ZBsRY9V3DSuebNaST0+KP3wNO9oPiAU7YwNwA8FT3DT+T/CphNB2UYbx3nxKupBJTbsyt27ElZJJcOCTJ0kAQy0bHauY1x6gLqOMN0aAPAWXaSAsBccqXOnfv0OUeASW5imzXayF7XZb2uOvP4JKvOP0a1kjQQrl7L7+Ke6p1+Jsi9o68uPopGVJvoG6nZ97XGw7tyQVQno3DhfwW87a1n4CR5fBalFVRyjMy3UW1Crya7Nnuziv2Rh7P4C7MJJBa2rW/MonukuJZ2tF3EAcyklJtmWUnN2yRCe17SJGHgW++62TtFBe2f3G3qu6qmjqY7XBHAg7iux/V2x4XB20BTHJy9aUuy0wNm5XDne3uWnhuzAYQ6Q5jvt90fqquS+zZLNBK0S7N0JYwucLF3rZbYXDXDgpFBu3Z58pcnbEmITpLgpVq8PZILPaD8fIqj+zEP8Aa9VrkJmldTaGUmumQ0tE2NuVgACsJJLgvYkkyQQAJ/Si0/0VVOaSHMY2QEf7uRj/AINRRTPu0HmAfUXWVtrS9ph1Yz8VLOB49k63vsptlqntKKmk/HTwO/xRNPzQBp2SsnTFADJwmSugBJJJXQAkildJAFSvxFsLczvIcT4Idm2rkJ7rWgdbkqtj1UZJnDgw5R5b1UZGrRil2bceJVbNiPa027zNeh0SWO6FMmpD+1D6DytqcjHOPAXQRNM57i5xuSUWbQRkwOt0+KEmFTgT9MlVnLo1LRVZieHDhv6hIqF6dGh7VMO3VAyZ+Fs3lZBFfiDpn3O77o4AeHNE2IX+pH/ht+AQlEkiuzPgitsYxKxh2IOheCN33hzHguSVA8Ki3o0OmqZ6HDJcAjcQD6qRUqd4igaX6ZWC/oh2s2nkcbR9xvqSo8bejz443Jugty8lTqMXjY8Mc6zuXihul2llae8c44g6HyKlqsDNVJ28ctgbacRbgqQxxv8Ad6OzxuHYUwzB25SBVqClyMAve3HmeatKTSvRISGNgMQkqIJZpHl4kq6oxXt3YWTGONo6dwnzWtj+IdhTTzf1UMkn+CNzvks76PcPMOG0kZFiKeNzvzPHaO97iuAESSSSAGsnSSQBk7RYtDDA81EkcTHh0eaRwaCXNOlzxshn6Kdq4JqGmp2StfPDTtEjBe7QwhlybW/Dx4rZ282aFdQTwW77m5ozykZ3o/C5Fj0cV51/s64SRHVzlupeyEX3jIC9416vb6IA9numKa+iFcTx95eWxus0aXHE8SupWPCDm9BXdJAP1qS987r+JWnhe0bw4NlOZp0vxCfgyssEkrCmSQNBJ3DVDVbtS4n7IC3M636gLR2kkP1d1uJaD4EoVhjuiEUxsONSVs0o9p5Qe8GuHhZEWHYm2Zt27+I5FBskSnwOs7KYX9l3dPnuKZxXgfJii1aOcbgLJ333OOYeBUEciLcawcTt00ePZPyKEaiikjNnMI6gXB80RdobFkTjR3mTqFsTzuY70KSaitr7PQpYw4EHcdCg7E8IfE421YdxHDoUaLNxHFo4pYYnmzqh7mMHMtjdIb9LNt4kKCdHnwyOHQH9oruFYU6VwJBDAdT8hzRX/R0d75G38Apw224J+f0Vl6i1SRHNAC0tO4iyBauidC4tcNOB4EL0Cyimp2uFnNBHIi6VSonjycDz0yrUwHCjI8OcLMab68TwARI3BYQbiNt/BXQyw0Fkzn9FJ57VIG9q632Yxx7x+SwGNW/tVQElsgF7Cx6Dmh9jtE0ei+GuGh3MWtsxUls2Xg4H1G4rJc5bGy1IXSZyO60EDqSu1p2dy/B2FrU65snCznnHkP057Zz03/tGsjMNXTkOcQ4PBEhDw0g2tly8OJR5sFj76yjjnfB2AeDkZnz3Y2zWvvlFgbGwtuseKFPpc2POIVWHRtvZ0kzJHD7sWVkjz42Y4DqQvRqGmbGxrGNDWsa1rWjcGtFgB5BdAsJJJIASjllDdSQBzK7KEsbrjJIWX7jTa3MjeV1Kx4Q5ujcdj0O7P6A/FcYBhcMDZOwtllmkndY6Z5SC63IabkLmJPTVroXXafEcCqcC79PrQU49UFsDyN5sPU2KDo2oyrmdrTut95mYeO9BcZRDof0/TRMWKB7VPmUErky7LhdN9rSeMYPm3/RCtO+yL8EpyKdodxB9Dw9EPYlgEkRJYC5nC2pHiEsXVozYpqLaK8st1FSQZ5WNHFwTw0MrzYMdfqLet0S4HgHZd9+rzu5NTcuOys8kYo2ALKN07AdXN9QhnG8cc55ZGbNGhI4n9FkmO6RQZnjhbVsPg8cLeSSAcrhucR5pLvAf8f8Ap6GSvAPpg20LMZp8h0oDG4gcZHObJJ/0BjfVe/PC802q2Fo5MVog6nYfrJrJJ9X/AGhZE0tLiHcHOvpZRMh6RTzh7Q5pu1wDgeYIuD6EKVVqGibDGyNgysY1rGi5NmtFgLnXcFXxXFGwjm47h8106k26RopkE1GKSvPtkdG6BNBikrD7ZI5O1CpwL/jyoN7JOdYKhhWJCZlxoRvHL+Sx9rMQIIjabAi7rcddAkrdEowblxL8+0kIOUkngbC4/mq5o6Wc9wgO/snKfQ70KtapD09VSkujWsKXTCmLZWIG5LndCbfBbMMQaAGiwHBYmzmMGQGN5u5ouDzHVbwSSu9mXI5XUhFZtZj0cZsTmdybr6qHaTETGwBvtO48gN6FmMRGN7ZTHh5K2Ese08ZOrXDroVsU1Q14u0gjogUsVjC68xPH4T7Q+aZwT6HngVWg3unXDTougpmQRQTWR5ZXg/iJ9dUblZeK4MJe8DleBv59Cmi6ZXFNRewbJ0VedXZcJmabZCeoU9LghHfm7rW6kcVazY8kUrs3cHjLYWA78oWbi2zuYl0WjjqW8D4JHayO4a3Xw3LRoy4uJJvcadErhKO2YebjK0Bxpng2LXX8CtLCsAc8h0gytGtjvP8AJFqSTmyrztrQwbbRRVFQ1gu4gDqpigTHKsvmdc6A2A5WXIqyeOHNm5NtbGHABriOLv0C2I6kPZmYb3Bt6LzpaeCYi6KQa91xAI8ePincF4NEsCq0VWDU+KnCuY5TBkptud3h81SBTxKxdqzqyS5zhJMdD9CGPa4zh3SGud/0wj5otevA9ofpRqo8XANNE6WldPTMaHPGftnsDXc7kMbb8yyHmnvrkFV85fK4nmQPAaIuhvYZrB1hcC5F7a2vwug2qiLJXtPBx9Cnh2aPT9nTWLiRi7a5cSOVDWWtnpbTgfiBHzUu19KQ5sgGlsp6HeFFs7TF02bgzXzOgCKpYQ4ZXAEHgUsnTRmnPjks89YV05yIqnZTX7N1hyP6qr+ycl/abbzXbRZZYPdkGzDCZwRuDTdGgVDCsIbA2w1cd559PBaACSbtmPLJSlaBjaxpzsPCxHvusdhRliuHCZhbx3g9UGTwujdlcCD7j4Himi7VGrDNONEjiq0rl0+RXcGwl0rw4juNNyTxtwCdaKyaithfRD7Nl9+UX9FNdQVFU2Nhc7QAf5CGKvaGRx7pyjpv8ypU2YI45T2gvukAg6nx6Vp1dmHI2RNh9e2Vl2+Y5FccWgnicOy1ZZ+NxF0RaOPJaCRCIunZMAocBLXAgD11RfhkdhY6kKV2HtJurDGAbloy53kVM65OXY6SSSynBigDFoS2Z4P4ifXVegLLxnA2zi4OV4Gh+RTxdFcM+EgGupqZpLhYE6g2C0hsrNmt3bc76IhwjAmw6+0/ny6BPyS2ap5YpaOsSwwTsHBw1afkUNyYNM02yE9RqEbJJFOjLHK4gjDs3IRdxDTy3/BJF10k3uMb35DleWYvsPn2mgqLfZ9gKl3LtICImjxuYXeRR7iWOtj7rRmd7h4rHfjU173aP7o/z/okUWxY4pSC2yysZwbte83R49CORUWE49nOWQAOO4jcf0K2wUO4sXeNgRLQysNix3iBcLqDCZZDYNLR+J2npzRqUxTcyv5EqM1oZSw67hv5ucUMVmLyym+YtHAN0stTax93MbwsT5rLpobpo/ZXFBVyYosXnbueT+bVbWD7QOe7JJa53EbvArLmgAVNps4Ecx8U1Jjyxxkug/BXS4j3ei7Wc88ShlpWuFnNB8RdTJFAFBuCQg37NquBgGgCiq6vJG94aXZGOdlba5ygmwvpc2svM2f7RFCd8NUP7sR/8i7Z1tsL9rJT3GcNXH4LBaFZGPNxCEVEUM8cbdzpmNYHtP3mAOJcL/etbqVXuqR6NuFrhoRC1Nmp7S5eDgfdqskla+zNPeQv4NFvMpvA2WuOwrSWbjGLCFvN7tw+Z6IXkxWZxuXu8jYKcYtmSGKUlYdJIKpMelYRmcXN4g8vFF9LUB7Q5u4i6JRaOTxuHZME5WLiuPiMlrNX8eQWXDtNKPaselrfBCg2EcUmrC1JZWF482XR1mu5X3+BWqErVdiOLWmKySeyZBwcJWSATrgDJJ0kAAkOup3nU34qVzVEBa4OhBsQui9XPS/wjfpryRvTPuxpO8gFBlNAZHhoG/f0HVG0bbADkEk+jN6hrR2mTprqZmMfaSgL2BzRcsJNuYO9DEctkfOVGowSJ5uW68xonjKuzRjy8VTBF9Qp8KoTLILDug3J8NbLfGzMIN7E9CdFZZUxR90ENHhYJ+X0NPOqpF1qoYvtDT0zc088UQ/3kjWk+AOpPgr7H33LDodh6KGR0rKeLtHuc4yOYHvJc7MbOfcjXgFIymaPpGZLpRU1VVn8UcRih/502VtvC6ROL1H8LQsP5quYf9sYPqi0MXaAA0/R0yXWtqaqrP4XymKL/kw5RbobrH2Z+hSkpp3zTDtz2jnRMc37KNmYlgym/aOAI1dppoF6UkgCLsRa1hutb5LBq9l7m8Zt0PyKI0wCE2uhozcegWh2WeT3nADpclEFJSNjaGtG739SrKay65NnZZJS7AXF5y+d5PA5R4DRQq5jtIY5nH7rjcH4hUMyqbofFUdOCI9l5rxObf2SfeEMOei7ZujLIrne85vLguS6J5viCjtSb77nXzUpjXdbSGORzXc7jqCue0TFYvWiEtsQeRuj6nfdjTzAKB6eHtJGtHEo7jbYAchZJMzeo7R0CnXKcKRmHSSSQAkkkkAZmI4K2XXVruY+YWdHssb96TToNUSLD2hxQssxmjnC5PIJk30isJTf6ouQNhhGW7WnqRc+KtxytI7pB8DdBBZc68V3BO6N2ZpsR6eibjZV4H9hwCkqEGLM7LtXuaxoHeLnBrW233cdAEO4p9L2GQXBqmSO/DCHTX/vNGX3pGqMzVBlZMh3YzbmHE45JIGvaxknZ/aBocTla64aCdO8EQ5lw4M8aHwKCa6tcJtWEhvDmjcG6jNO298ovzsrYsig9qwK2FXyXdcX58lfXK6Um7dgJJJJcASSSrT4gxhs5waTzXQospLhklxcahdrgCTBOmJQBVrqBsrS1w8OY6hD8myL7914t1Buiq6pV+LMiHe3ncBvTJvwUhOS0jNotlWtIdI7ORwtYfzW6BZYH7Wj+rP+IfotCgxuOU2Bs7kV1pvs7NTe2PieFNmGujhuP6rIh2XefacB4aq5PtnRsc5jp4w5ji1wJNw5uhB04FY2J/SFDctilZ+bX3CyIt9I5Ccukzew/AWREOuS4cTuWqCvOf23F7/WR7/hZa+F/SDTnSWZgI+9rY+Om9dafbZ2cZdthgnWB+3NF/Ex+p/RP+3NF/Ex+p/RTJG6CnWB+3VD/Ex+p/RL9u6H+Jj9T+i6BvpKnhuKxVDM8LxIy5bmbuuN494SQBbuhfaSO0wJ3FoHpdE6pYphwmbbcRuPVCeymOXGVgq1cvKmmw6VhsWE9W6/BPTYPLIbZS1t9S7T0CqbXNLdmvs3FeN+YAtLrWIuDproh/ab6GqCrzOEf1eQ/fgs0E83R+wfIA9Ua0lKI2BrdwU91Fu2YJO5Nnm+y30K0sELo6pjah/aOc2VpkidkIaGtOR4sQQTv4rY/wDS+lH7t9XF/wAOtqG+l3lGKSBQP/YKRv7vEsRb+aeOUf8A6Rk+9aWBYLUwPcZq2WpYW2DZYoWFpv7QdGATysVuJIsBE23qkMZhzZe0F/d6rN2qrSA2MaZtT4ckMBieMb2aMeHkrZ6I2UHcQfA3TyPsLncNUAUte6JwLT5cD5IrxWtzUpePvNHvIRKFCyxOLS+zOrdpnO0i7o5nefDksaVxcbnUniVwxdXT9dGuMFHo0MKxt0XdddzOXEeCL433FxuK8/cjfC3XhYf7ISzXkz54JbRbuldMkpmYUjrAk7gL+iBquoMsheeO7oOARpWtvG8DeWn4IDhcniacC7ZL2eijF2kOG8G/oprqCUqhp8AZUYnTsrqp1QxsjS+VzWnKSZWTiRjLkHK1+V8buFn6p3S4ab954AexrcvaNcY2dmwufbukuHaSE6P1sNwRb9cDHm7o3bwRJh1TJlcM2mdkVn3Jbd1/umxO8qqxWAPuHsa1zWhwfh1QMrrAOdGOx0uQSA4kA872UfJ5zWwQqKnDnG93NJewHsxI0Bn1djHOYw2Ayyhz9Q5zzvtmJTCXDSTrKG9oze5xd2ZfC51svds1pqWG/eOSMt3korfjcGZrmvi0YwOaaGoLHPDXhxa36veO5LTe7j3QNwN+ziMbmAZo7h7SHsw6qaCwRuBzjsCH/aOBygtBA3hByqBKCvoDFZ7GtcYwO72rntka6qdm7X7181M0m+ouCLNaBXoq2k7GFktg7tPti2IGVw7YOD46gOGVgi7hZY31s25DwZnG2bn/AFZhI3/0dVXHdAzBroed7A8tb+yOhjsVwM1Nbcf/AIyqvoByjsePJB2mCkFVhrXtJDnASsJDjK5uTNHmbkOjm27UjMLnKNCTY1u2oRELZ3SiJ1wZJAwy2aBr+HNny2Ps2z95GcmMQENHaRNtGbkYfPd0hZKP6iwYHOjPPudTdhiTS2wdE4XdZ/8ARlUHbyQD9iW6aC3IeoFM1/oldehNjf7d+ot+FnJJbOy0gdCSCCO0dqIX0/I6se1pJ1tmtYgBMg4bYTpJJUArJimSXTjHSSSSnRwnKSSYDlMUkkoAvtR+9H5B8Vijckkrx6PQxfAjeieb/wCv/uj/ALkkl2XSFy9oG2KTikkuMsRyI9oB9mz8o+CZJcl0ZvUdIsJwkkpmQTtyAa8Wmfb8RTpJ4mjB2yNp/wA+qb7zfzD4hJJOavAfxbgqeKxgsNwDYcQnSSLswR+RgYbA0v1aPQIqZuSSXZFM3QJbTu+38Gi3vWa06JJIXRbH8UcyFE+yR+yd+f5BJJcfQub4m5ZJJJKZT//Z"/>
          <p:cNvSpPr>
            <a:spLocks noChangeAspect="1" noChangeArrowheads="1"/>
          </p:cNvSpPr>
          <p:nvPr/>
        </p:nvSpPr>
        <p:spPr bwMode="auto">
          <a:xfrm>
            <a:off x="63500" y="-884238"/>
            <a:ext cx="2476500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8676" name="Picture 4" descr="http://farm4.staticflickr.com/3621/3668526203_3ffe8e87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052736"/>
            <a:ext cx="6391797" cy="4761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dirty="0" err="1" smtClean="0">
                <a:solidFill>
                  <a:schemeClr val="tx2"/>
                </a:solidFill>
              </a:rPr>
              <a:t>Ovalócitos</a:t>
            </a:r>
            <a:r>
              <a:rPr lang="pt-BR" dirty="0" smtClean="0">
                <a:solidFill>
                  <a:schemeClr val="tx2"/>
                </a:solidFill>
              </a:rPr>
              <a:t> ou </a:t>
            </a:r>
            <a:r>
              <a:rPr lang="pt-BR" dirty="0" err="1" smtClean="0">
                <a:solidFill>
                  <a:schemeClr val="tx2"/>
                </a:solidFill>
              </a:rPr>
              <a:t>Eliptócitos</a:t>
            </a:r>
            <a:r>
              <a:rPr lang="pt-BR" dirty="0" smtClean="0">
                <a:solidFill>
                  <a:schemeClr val="tx2"/>
                </a:solidFill>
              </a:rPr>
              <a:t>- são eritrócitos com forma oval ou elíptica decorrente de defeitos genéticos que afetam as membranas do </a:t>
            </a:r>
            <a:r>
              <a:rPr lang="pt-BR" dirty="0" err="1" smtClean="0">
                <a:solidFill>
                  <a:schemeClr val="tx2"/>
                </a:solidFill>
              </a:rPr>
              <a:t>citoesqueleto</a:t>
            </a:r>
            <a:r>
              <a:rPr lang="pt-BR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pt-BR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chemeClr val="tx2"/>
                </a:solidFill>
              </a:rPr>
              <a:t>Podem ser visto nas anemias </a:t>
            </a:r>
            <a:r>
              <a:rPr lang="pt-BR" dirty="0" err="1" smtClean="0">
                <a:solidFill>
                  <a:schemeClr val="tx2"/>
                </a:solidFill>
              </a:rPr>
              <a:t>microcíticas</a:t>
            </a:r>
            <a:r>
              <a:rPr lang="pt-BR" dirty="0" smtClean="0">
                <a:solidFill>
                  <a:schemeClr val="tx2"/>
                </a:solidFill>
              </a:rPr>
              <a:t> e megaloblásticas e nas síndromes </a:t>
            </a:r>
            <a:r>
              <a:rPr lang="pt-BR" dirty="0" err="1" smtClean="0">
                <a:solidFill>
                  <a:schemeClr val="tx2"/>
                </a:solidFill>
              </a:rPr>
              <a:t>mieloproliferativas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endParaRPr lang="pt-BR" sz="1800" dirty="0" smtClean="0">
              <a:solidFill>
                <a:schemeClr val="tx2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qb.es/hematologia/atlas/ovalocito/ovaloci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6616295" cy="5533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t-BR" dirty="0" err="1" smtClean="0">
                <a:solidFill>
                  <a:schemeClr val="tx2"/>
                </a:solidFill>
              </a:rPr>
              <a:t>Estomatócitos</a:t>
            </a:r>
            <a:r>
              <a:rPr lang="pt-BR" dirty="0" smtClean="0">
                <a:solidFill>
                  <a:schemeClr val="tx2"/>
                </a:solidFill>
              </a:rPr>
              <a:t>– são eritrócitos com a membrana retraída em cúpula . </a:t>
            </a:r>
          </a:p>
          <a:p>
            <a:pPr>
              <a:buFont typeface="Wingdings" pitchFamily="2" charset="2"/>
              <a:buChar char="v"/>
            </a:pPr>
            <a:endParaRPr lang="pt-BR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3200" dirty="0" smtClean="0">
                <a:solidFill>
                  <a:schemeClr val="tx2"/>
                </a:solidFill>
              </a:rPr>
              <a:t> </a:t>
            </a:r>
            <a:r>
              <a:rPr lang="pt-BR" dirty="0" smtClean="0">
                <a:solidFill>
                  <a:schemeClr val="tx2"/>
                </a:solidFill>
              </a:rPr>
              <a:t>Pode ocorrer no RN,</a:t>
            </a:r>
            <a:r>
              <a:rPr lang="pt-BR" dirty="0" err="1" smtClean="0">
                <a:solidFill>
                  <a:schemeClr val="tx2"/>
                </a:solidFill>
              </a:rPr>
              <a:t>estomatositose</a:t>
            </a:r>
            <a:r>
              <a:rPr lang="pt-BR" dirty="0" smtClean="0">
                <a:solidFill>
                  <a:schemeClr val="tx2"/>
                </a:solidFill>
              </a:rPr>
              <a:t> hereditária, doenças hepáticas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ciencianews.com.br/doencaeritro/Principais%20Alt.%20Morf%20eritr.%20-%206/f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7424403" cy="4949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tx2"/>
                </a:solidFill>
              </a:rPr>
              <a:t>Drepanócitos</a:t>
            </a:r>
            <a:r>
              <a:rPr lang="pt-BR" dirty="0" smtClean="0">
                <a:solidFill>
                  <a:schemeClr val="tx2"/>
                </a:solidFill>
              </a:rPr>
              <a:t>- caracteriza-se pela presença de hemácias em foice ou forma de banana . Decorrente da presença da hemoglobina S , presente em indivíduos portadores da anemia falciforme </a:t>
            </a:r>
          </a:p>
          <a:p>
            <a:endParaRPr lang="pt-BR" dirty="0"/>
          </a:p>
        </p:txBody>
      </p:sp>
      <p:pic>
        <p:nvPicPr>
          <p:cNvPr id="55298" name="Picture 2" descr="http://2.bp.blogspot.com/-mFjY1ECK4lw/TZi2vk1qzHI/AAAAAAAAABg/fwpH1nDjCRA/s1600/depranocit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73016"/>
            <a:ext cx="3816424" cy="2818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t-BR" dirty="0" err="1" smtClean="0">
                <a:solidFill>
                  <a:schemeClr val="tx2"/>
                </a:solidFill>
              </a:rPr>
              <a:t>Equinócitos</a:t>
            </a:r>
            <a:r>
              <a:rPr lang="pt-BR" dirty="0" smtClean="0">
                <a:solidFill>
                  <a:schemeClr val="tx2"/>
                </a:solidFill>
              </a:rPr>
              <a:t>– são eritrócitos que apresentam espículas regularmente distribuídas em sua superfície , também conhecidos por hemácias crenadas . </a:t>
            </a:r>
          </a:p>
          <a:p>
            <a:pPr>
              <a:buFont typeface="Wingdings" pitchFamily="2" charset="2"/>
              <a:buChar char="ü"/>
            </a:pPr>
            <a:endParaRPr lang="pt-BR" sz="20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tx2"/>
                </a:solidFill>
              </a:rPr>
              <a:t>Podem também podem surgir em patologias como uremia</a:t>
            </a:r>
            <a:r>
              <a:rPr lang="pt-BR" sz="2000" i="1" dirty="0" smtClean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</a:rPr>
              <a:t>, no </a:t>
            </a:r>
            <a:r>
              <a:rPr lang="pt-BR" sz="2000" dirty="0" err="1" smtClean="0">
                <a:solidFill>
                  <a:schemeClr val="tx2"/>
                </a:solidFill>
              </a:rPr>
              <a:t>hipotireoidismo</a:t>
            </a:r>
            <a:r>
              <a:rPr lang="pt-BR" sz="2000" dirty="0" smtClean="0">
                <a:solidFill>
                  <a:schemeClr val="tx2"/>
                </a:solidFill>
              </a:rPr>
              <a:t> e no</a:t>
            </a:r>
            <a:r>
              <a:rPr lang="pt-BR" sz="2000" i="1" dirty="0" smtClean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</a:rPr>
              <a:t>uso de </a:t>
            </a:r>
            <a:r>
              <a:rPr lang="pt-BR" sz="2000" dirty="0" err="1" smtClean="0">
                <a:solidFill>
                  <a:schemeClr val="tx2"/>
                </a:solidFill>
              </a:rPr>
              <a:t>heparina</a:t>
            </a:r>
            <a:r>
              <a:rPr lang="pt-BR" sz="2000" dirty="0" smtClean="0">
                <a:solidFill>
                  <a:schemeClr val="tx2"/>
                </a:solidFill>
              </a:rPr>
              <a:t> intravenosa </a:t>
            </a:r>
          </a:p>
          <a:p>
            <a:endParaRPr lang="pt-BR" dirty="0"/>
          </a:p>
        </p:txBody>
      </p:sp>
      <p:pic>
        <p:nvPicPr>
          <p:cNvPr id="54274" name="Picture 2" descr="http://www.drgen.com.ar/wp-content/uploads/2010/05/equinocit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437112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t-BR" dirty="0" smtClean="0"/>
              <a:t> </a:t>
            </a:r>
            <a:r>
              <a:rPr lang="pt-BR" dirty="0" err="1" smtClean="0">
                <a:solidFill>
                  <a:schemeClr val="tx2"/>
                </a:solidFill>
              </a:rPr>
              <a:t>Acantócitos</a:t>
            </a:r>
            <a:r>
              <a:rPr lang="pt-BR" dirty="0" smtClean="0">
                <a:solidFill>
                  <a:schemeClr val="tx2"/>
                </a:solidFill>
              </a:rPr>
              <a:t>– são eritrócitos  com menor número de espículas e dimensões irregulares. </a:t>
            </a:r>
          </a:p>
          <a:p>
            <a:pPr>
              <a:buFont typeface="Wingdings" pitchFamily="2" charset="2"/>
              <a:buChar char="ü"/>
            </a:pPr>
            <a:endParaRPr lang="pt-BR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endParaRPr lang="pt-BR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1800" dirty="0" smtClean="0">
                <a:solidFill>
                  <a:schemeClr val="tx2"/>
                </a:solidFill>
              </a:rPr>
              <a:t>São comuns em hepatopatias , pós </a:t>
            </a:r>
            <a:r>
              <a:rPr lang="pt-BR" sz="1800" dirty="0" err="1" smtClean="0">
                <a:solidFill>
                  <a:schemeClr val="tx2"/>
                </a:solidFill>
              </a:rPr>
              <a:t>esplenectomia</a:t>
            </a:r>
            <a:r>
              <a:rPr lang="pt-BR" sz="1800" dirty="0" smtClean="0">
                <a:solidFill>
                  <a:schemeClr val="tx2"/>
                </a:solidFill>
              </a:rPr>
              <a:t> </a:t>
            </a:r>
          </a:p>
          <a:p>
            <a:endParaRPr lang="pt-BR" dirty="0"/>
          </a:p>
        </p:txBody>
      </p:sp>
      <p:pic>
        <p:nvPicPr>
          <p:cNvPr id="53250" name="Picture 2" descr="http://2.bp.blogspot.com/_YnaVC3EBaBU/TI4adOdhQeI/AAAAAAAAAos/PhbQ1DLzhc4/s1600/acant%C3%B3cit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89040"/>
            <a:ext cx="3744416" cy="2523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Aspectos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pt-BR" dirty="0" smtClean="0"/>
              <a:t>É rápido e barato, além de não-invasivo;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Atualmente é feito em máquinas que aspiram o sangue e fazem automaticamente todas as determinações em múltiplos canais;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Ainda há significativa variação </a:t>
            </a:r>
            <a:r>
              <a:rPr lang="pt-BR" dirty="0" err="1" smtClean="0"/>
              <a:t>interlaboratorial</a:t>
            </a:r>
            <a:r>
              <a:rPr lang="pt-BR" dirty="0" smtClean="0"/>
              <a:t>, pois o hemograma depende: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Da qualidade do equipamento;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Do grau de especialização do pessoal técnico;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Da filosofia de trabalho do laboratório e outras condições;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err="1" smtClean="0">
                <a:solidFill>
                  <a:schemeClr val="tx2"/>
                </a:solidFill>
              </a:rPr>
              <a:t>Leptócitos</a:t>
            </a:r>
            <a:r>
              <a:rPr lang="pt-BR" dirty="0" smtClean="0">
                <a:solidFill>
                  <a:schemeClr val="tx2"/>
                </a:solidFill>
              </a:rPr>
              <a:t> ou </a:t>
            </a:r>
            <a:r>
              <a:rPr lang="pt-BR" dirty="0" err="1" smtClean="0">
                <a:solidFill>
                  <a:schemeClr val="tx2"/>
                </a:solidFill>
              </a:rPr>
              <a:t>target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cells</a:t>
            </a:r>
            <a:r>
              <a:rPr lang="pt-BR" dirty="0" smtClean="0">
                <a:solidFill>
                  <a:schemeClr val="tx2"/>
                </a:solidFill>
              </a:rPr>
              <a:t>– são eritrócitos delgados com excesso de membrana. Ao distender-se na lâmina </a:t>
            </a:r>
            <a:r>
              <a:rPr lang="pt-BR" u="sng" dirty="0" smtClean="0">
                <a:solidFill>
                  <a:schemeClr val="tx2"/>
                </a:solidFill>
              </a:rPr>
              <a:t>coram-se mais no centro e na periferia </a:t>
            </a:r>
            <a:r>
              <a:rPr lang="pt-BR" dirty="0" smtClean="0">
                <a:solidFill>
                  <a:schemeClr val="tx2"/>
                </a:solidFill>
              </a:rPr>
              <a:t>, por este motivo são chamadas </a:t>
            </a:r>
            <a:r>
              <a:rPr lang="pt-BR" u="sng" dirty="0" err="1" smtClean="0">
                <a:solidFill>
                  <a:schemeClr val="tx2"/>
                </a:solidFill>
              </a:rPr>
              <a:t>target</a:t>
            </a:r>
            <a:r>
              <a:rPr lang="pt-BR" u="sng" dirty="0" smtClean="0">
                <a:solidFill>
                  <a:schemeClr val="tx2"/>
                </a:solidFill>
              </a:rPr>
              <a:t> </a:t>
            </a:r>
            <a:r>
              <a:rPr lang="pt-BR" u="sng" dirty="0" err="1" smtClean="0">
                <a:solidFill>
                  <a:schemeClr val="tx2"/>
                </a:solidFill>
              </a:rPr>
              <a:t>cells</a:t>
            </a:r>
            <a:r>
              <a:rPr lang="pt-BR" u="sng" dirty="0" smtClean="0">
                <a:solidFill>
                  <a:schemeClr val="tx2"/>
                </a:solidFill>
              </a:rPr>
              <a:t> (hemácias em alvo)</a:t>
            </a:r>
            <a:r>
              <a:rPr lang="pt-BR" dirty="0" smtClean="0">
                <a:solidFill>
                  <a:schemeClr val="tx2"/>
                </a:solidFill>
              </a:rPr>
              <a:t>. O excesso de membrana pode ocorrer nas </a:t>
            </a:r>
            <a:r>
              <a:rPr lang="pt-BR" dirty="0" err="1" smtClean="0">
                <a:solidFill>
                  <a:schemeClr val="tx2"/>
                </a:solidFill>
              </a:rPr>
              <a:t>hemoglobinopatias</a:t>
            </a:r>
            <a:r>
              <a:rPr lang="pt-BR" dirty="0" smtClean="0">
                <a:solidFill>
                  <a:schemeClr val="tx2"/>
                </a:solidFill>
              </a:rPr>
              <a:t> C e S , na </a:t>
            </a:r>
            <a:r>
              <a:rPr lang="pt-BR" dirty="0" err="1" smtClean="0">
                <a:solidFill>
                  <a:schemeClr val="tx2"/>
                </a:solidFill>
              </a:rPr>
              <a:t>ß-talassemia</a:t>
            </a:r>
            <a:r>
              <a:rPr lang="pt-BR" dirty="0" smtClean="0">
                <a:solidFill>
                  <a:schemeClr val="tx2"/>
                </a:solidFill>
              </a:rPr>
              <a:t>,  alterações da composição lipídica do plasma que estão em contínua troca com as moléculas de colesterol e lecitina da membrana, como nas icterícias obstrutivas.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6322" name="Picture 2" descr="http://www.ciencianews.com.br/doencaeritro/Principais%20Alt.%20Morf%20eritr.%20-%206/f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2736"/>
            <a:ext cx="7069435" cy="4617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t-BR" dirty="0" err="1" smtClean="0">
                <a:solidFill>
                  <a:schemeClr val="tx2"/>
                </a:solidFill>
              </a:rPr>
              <a:t>Dacriócitos</a:t>
            </a:r>
            <a:r>
              <a:rPr lang="pt-BR" dirty="0" smtClean="0">
                <a:solidFill>
                  <a:schemeClr val="tx2"/>
                </a:solidFill>
              </a:rPr>
              <a:t>– são eritrócitos em forma de gota , </a:t>
            </a:r>
            <a:r>
              <a:rPr lang="pt-BR" dirty="0" err="1" smtClean="0">
                <a:solidFill>
                  <a:schemeClr val="tx2"/>
                </a:solidFill>
              </a:rPr>
              <a:t>hemáceas</a:t>
            </a:r>
            <a:r>
              <a:rPr lang="pt-BR" dirty="0" smtClean="0">
                <a:solidFill>
                  <a:schemeClr val="tx2"/>
                </a:solidFill>
              </a:rPr>
              <a:t> em gota ,  ou tear </a:t>
            </a:r>
            <a:r>
              <a:rPr lang="pt-BR" dirty="0" err="1" smtClean="0">
                <a:solidFill>
                  <a:schemeClr val="tx2"/>
                </a:solidFill>
              </a:rPr>
              <a:t>drop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cells</a:t>
            </a:r>
            <a:r>
              <a:rPr lang="pt-BR" dirty="0" smtClean="0">
                <a:solidFill>
                  <a:schemeClr val="tx2"/>
                </a:solidFill>
              </a:rPr>
              <a:t> . </a:t>
            </a:r>
          </a:p>
          <a:p>
            <a:pPr>
              <a:buFont typeface="Wingdings" pitchFamily="2" charset="2"/>
              <a:buChar char="ü"/>
            </a:pPr>
            <a:endParaRPr lang="pt-BR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dirty="0" smtClean="0">
                <a:solidFill>
                  <a:schemeClr val="tx2"/>
                </a:solidFill>
              </a:rPr>
              <a:t>Quando numerosos são bem característicos de </a:t>
            </a:r>
            <a:r>
              <a:rPr lang="pt-BR" dirty="0" err="1" smtClean="0">
                <a:solidFill>
                  <a:schemeClr val="tx2"/>
                </a:solidFill>
              </a:rPr>
              <a:t>mielofibrose</a:t>
            </a:r>
            <a:r>
              <a:rPr lang="pt-BR" dirty="0" smtClean="0">
                <a:solidFill>
                  <a:schemeClr val="tx2"/>
                </a:solidFill>
              </a:rPr>
              <a:t> , quando vistos em pequeno número podem estar presentes em diversas anemias.</a:t>
            </a:r>
          </a:p>
          <a:p>
            <a:endParaRPr lang="pt-BR" dirty="0"/>
          </a:p>
        </p:txBody>
      </p:sp>
      <p:pic>
        <p:nvPicPr>
          <p:cNvPr id="51202" name="Picture 2" descr="http://www.hemoglobinopatias.com.br/dialab/imagens/Fi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77072"/>
            <a:ext cx="3960440" cy="2548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err="1" smtClean="0"/>
              <a:t>Pecilócitos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tx2"/>
                </a:solidFill>
              </a:rPr>
              <a:t>Hemácias fragmentadas– as hemácias fragmentadas se originam por vários mecanismos :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 </a:t>
            </a:r>
            <a:r>
              <a:rPr lang="pt-BR" dirty="0" smtClean="0">
                <a:solidFill>
                  <a:schemeClr val="tx2"/>
                </a:solidFill>
              </a:rPr>
              <a:t>trauma por colisão em zonas de fluxo turbulento, trauma ao passar por depósitos intravasculares de fibrina ou agregados </a:t>
            </a:r>
            <a:r>
              <a:rPr lang="pt-BR" dirty="0" err="1" smtClean="0">
                <a:solidFill>
                  <a:schemeClr val="tx2"/>
                </a:solidFill>
              </a:rPr>
              <a:t>plaquetários</a:t>
            </a:r>
            <a:r>
              <a:rPr lang="pt-BR" dirty="0" smtClean="0">
                <a:solidFill>
                  <a:schemeClr val="tx2"/>
                </a:solidFill>
              </a:rPr>
              <a:t>, trauma mecânico ( próteses valvares) , agressão térmica (queimaduras) , agressão química por fármacos </a:t>
            </a:r>
            <a:r>
              <a:rPr lang="pt-BR" dirty="0" err="1" smtClean="0">
                <a:solidFill>
                  <a:schemeClr val="tx2"/>
                </a:solidFill>
              </a:rPr>
              <a:t>oxidativos</a:t>
            </a:r>
            <a:r>
              <a:rPr lang="pt-BR" dirty="0" smtClean="0">
                <a:solidFill>
                  <a:schemeClr val="tx2"/>
                </a:solidFill>
              </a:rPr>
              <a:t>, etc.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://www.ciencianews.com.br/doencaeritro/Principais%20Alt.%20Morf%20eritr.%20-%206/f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92696"/>
            <a:ext cx="5184576" cy="5647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Anemias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pt-BR" dirty="0" smtClean="0"/>
              <a:t>O termo anemia significa redução da taxa de hemoglobina abaixo de um valor entre 13 e 15 dg/dL para um indivíduo que está a nível do mar e com volemia normal;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Multiplicidade de Classificações: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Classificação pela biometria do eritrócito: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err="1" smtClean="0"/>
              <a:t>Microcíticas</a:t>
            </a:r>
            <a:r>
              <a:rPr lang="pt-BR" sz="2000" dirty="0" smtClean="0"/>
              <a:t>: VCM &lt; 80 </a:t>
            </a:r>
            <a:r>
              <a:rPr lang="pt-BR" sz="2000" dirty="0" err="1" smtClean="0"/>
              <a:t>fL</a:t>
            </a:r>
            <a:endParaRPr lang="pt-BR" sz="2000" dirty="0" smtClean="0"/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err="1" smtClean="0"/>
              <a:t>Normocíticas</a:t>
            </a:r>
            <a:r>
              <a:rPr lang="pt-BR" sz="2000" dirty="0" smtClean="0"/>
              <a:t>: 80 &lt; VCM &lt; 100 </a:t>
            </a:r>
            <a:r>
              <a:rPr lang="pt-BR" sz="2000" dirty="0" err="1" smtClean="0"/>
              <a:t>fL</a:t>
            </a:r>
            <a:endParaRPr lang="pt-BR" sz="2000" dirty="0" smtClean="0"/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err="1" smtClean="0"/>
              <a:t>Macrocíticas</a:t>
            </a:r>
            <a:r>
              <a:rPr lang="pt-BR" sz="2000" dirty="0" smtClean="0"/>
              <a:t>: VCM &gt; 100 </a:t>
            </a:r>
            <a:r>
              <a:rPr lang="pt-BR" sz="2000" dirty="0" err="1" smtClean="0"/>
              <a:t>fL</a:t>
            </a:r>
            <a:endParaRPr lang="pt-BR" dirty="0" smtClean="0"/>
          </a:p>
          <a:p>
            <a:pPr algn="just">
              <a:spcAft>
                <a:spcPts val="600"/>
              </a:spcAft>
            </a:pPr>
            <a:endParaRPr lang="pt-BR" dirty="0" smtClean="0"/>
          </a:p>
          <a:p>
            <a:pPr algn="just">
              <a:spcAft>
                <a:spcPts val="600"/>
              </a:spcAft>
            </a:pP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Anemias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pt-BR" dirty="0" smtClean="0"/>
              <a:t>Classificam-se ainda em </a:t>
            </a:r>
            <a:r>
              <a:rPr lang="pt-BR" i="1" dirty="0" err="1" smtClean="0"/>
              <a:t>hipo-regenerativas</a:t>
            </a:r>
            <a:r>
              <a:rPr lang="pt-BR" dirty="0" smtClean="0"/>
              <a:t> e </a:t>
            </a:r>
            <a:r>
              <a:rPr lang="pt-BR" i="1" dirty="0" smtClean="0"/>
              <a:t>hiper-regenerativas</a:t>
            </a:r>
            <a:r>
              <a:rPr lang="pt-BR" dirty="0" smtClean="0"/>
              <a:t>:</a:t>
            </a:r>
          </a:p>
          <a:p>
            <a:pPr lvl="1" algn="just">
              <a:spcAft>
                <a:spcPts val="600"/>
              </a:spcAft>
            </a:pPr>
            <a:r>
              <a:rPr lang="pt-BR" dirty="0" smtClean="0"/>
              <a:t>São hiper-regenerativas as anemias decorrentes de:</a:t>
            </a:r>
          </a:p>
          <a:p>
            <a:pPr lvl="2" algn="just">
              <a:spcAft>
                <a:spcPts val="600"/>
              </a:spcAft>
            </a:pPr>
            <a:r>
              <a:rPr lang="pt-BR" dirty="0" smtClean="0"/>
              <a:t>Hemorragia recente;</a:t>
            </a:r>
          </a:p>
          <a:p>
            <a:pPr lvl="2" algn="just">
              <a:spcAft>
                <a:spcPts val="600"/>
              </a:spcAft>
            </a:pPr>
            <a:r>
              <a:rPr lang="pt-BR" dirty="0" smtClean="0"/>
              <a:t>Encurtamento da sobrevida </a:t>
            </a:r>
            <a:r>
              <a:rPr lang="pt-BR" dirty="0" err="1" smtClean="0"/>
              <a:t>eritróide</a:t>
            </a:r>
            <a:r>
              <a:rPr lang="pt-BR" dirty="0" smtClean="0"/>
              <a:t> (hemólise);</a:t>
            </a:r>
          </a:p>
          <a:p>
            <a:pPr lvl="1" algn="just">
              <a:spcAft>
                <a:spcPts val="600"/>
              </a:spcAft>
            </a:pPr>
            <a:r>
              <a:rPr lang="pt-BR" dirty="0" smtClean="0"/>
              <a:t>São </a:t>
            </a:r>
            <a:r>
              <a:rPr lang="pt-BR" dirty="0" err="1" smtClean="0"/>
              <a:t>hipo-regenerativas</a:t>
            </a:r>
            <a:r>
              <a:rPr lang="pt-BR" dirty="0" smtClean="0"/>
              <a:t> as anemias decorrentes de:</a:t>
            </a:r>
          </a:p>
          <a:p>
            <a:pPr lvl="2" algn="just">
              <a:spcAft>
                <a:spcPts val="600"/>
              </a:spcAft>
            </a:pPr>
            <a:r>
              <a:rPr lang="pt-BR" dirty="0" smtClean="0"/>
              <a:t>Síntese </a:t>
            </a:r>
            <a:r>
              <a:rPr lang="pt-BR" dirty="0" err="1" smtClean="0"/>
              <a:t>hemoglobínica</a:t>
            </a:r>
            <a:r>
              <a:rPr lang="pt-BR" dirty="0" smtClean="0"/>
              <a:t> insuficiente;</a:t>
            </a:r>
          </a:p>
          <a:p>
            <a:pPr lvl="2" algn="just">
              <a:spcAft>
                <a:spcPts val="600"/>
              </a:spcAft>
            </a:pPr>
            <a:r>
              <a:rPr lang="pt-BR" dirty="0" smtClean="0"/>
              <a:t>Síntese inapropriada de DNA;</a:t>
            </a:r>
          </a:p>
          <a:p>
            <a:pPr lvl="2" algn="just">
              <a:spcAft>
                <a:spcPts val="600"/>
              </a:spcAft>
            </a:pPr>
            <a:r>
              <a:rPr lang="pt-BR" dirty="0" err="1" smtClean="0"/>
              <a:t>Eritropoese</a:t>
            </a:r>
            <a:r>
              <a:rPr lang="pt-BR" dirty="0" smtClean="0"/>
              <a:t> ineficaz por neoplasia/displasia;</a:t>
            </a:r>
          </a:p>
          <a:p>
            <a:pPr lvl="2" algn="just">
              <a:spcAft>
                <a:spcPts val="600"/>
              </a:spcAft>
            </a:pPr>
            <a:r>
              <a:rPr lang="pt-BR" dirty="0" smtClean="0"/>
              <a:t>Falta de tecido </a:t>
            </a:r>
            <a:r>
              <a:rPr lang="pt-BR" dirty="0" err="1" smtClean="0"/>
              <a:t>eritropoético</a:t>
            </a:r>
            <a:r>
              <a:rPr lang="pt-BR" dirty="0" smtClean="0"/>
              <a:t>;</a:t>
            </a:r>
          </a:p>
          <a:p>
            <a:pPr lvl="2" algn="just">
              <a:spcAft>
                <a:spcPts val="600"/>
              </a:spcAft>
            </a:pPr>
            <a:r>
              <a:rPr lang="pt-BR" dirty="0" err="1" smtClean="0"/>
              <a:t>Sintese</a:t>
            </a:r>
            <a:r>
              <a:rPr lang="pt-BR" dirty="0" smtClean="0"/>
              <a:t> </a:t>
            </a:r>
            <a:r>
              <a:rPr lang="pt-BR" dirty="0" err="1" smtClean="0"/>
              <a:t>insufuciente</a:t>
            </a:r>
            <a:r>
              <a:rPr lang="pt-BR" dirty="0" smtClean="0"/>
              <a:t> de </a:t>
            </a:r>
            <a:r>
              <a:rPr lang="pt-BR" dirty="0" err="1" smtClean="0"/>
              <a:t>eritropoetina</a:t>
            </a:r>
            <a:r>
              <a:rPr lang="pt-BR" dirty="0" smtClean="0"/>
              <a:t>;</a:t>
            </a:r>
          </a:p>
          <a:p>
            <a:pPr lvl="2" algn="just">
              <a:spcAft>
                <a:spcPts val="600"/>
              </a:spcAft>
            </a:pPr>
            <a:r>
              <a:rPr lang="pt-BR" dirty="0" smtClean="0"/>
              <a:t>Combinações dos mecanismos acima;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Morfológica – 3 Grandes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Anemias </a:t>
            </a:r>
            <a:r>
              <a:rPr lang="pt-BR" dirty="0" err="1" smtClean="0"/>
              <a:t>Normocíticas-normocrônicas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VCM e CHCM normais</a:t>
            </a:r>
          </a:p>
          <a:p>
            <a:pPr lvl="1"/>
            <a:r>
              <a:rPr lang="pt-BR" dirty="0" smtClean="0"/>
              <a:t>Diminuição da produção de eritrócitos;</a:t>
            </a:r>
          </a:p>
          <a:p>
            <a:pPr lvl="1"/>
            <a:r>
              <a:rPr lang="pt-BR" dirty="0" smtClean="0"/>
              <a:t>Ou Destruição maior que a produção normal de eritrócitos bem </a:t>
            </a:r>
            <a:r>
              <a:rPr lang="pt-BR" dirty="0" err="1" smtClean="0"/>
              <a:t>hemoglobinizados</a:t>
            </a:r>
            <a:r>
              <a:rPr lang="pt-BR" dirty="0" smtClean="0"/>
              <a:t>;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Anemias </a:t>
            </a:r>
            <a:r>
              <a:rPr lang="pt-BR" dirty="0" err="1" smtClean="0"/>
              <a:t>Microcíticas-hipocrômicas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VCM e CHCM </a:t>
            </a:r>
            <a:r>
              <a:rPr lang="pt-BR" dirty="0" err="1" smtClean="0"/>
              <a:t>diminuidos</a:t>
            </a:r>
            <a:endParaRPr lang="pt-BR" dirty="0" smtClean="0"/>
          </a:p>
          <a:p>
            <a:pPr lvl="1"/>
            <a:r>
              <a:rPr lang="pt-BR" dirty="0" smtClean="0"/>
              <a:t>Desproporção entre a síntese de hemoglobina e a proliferação de eritrócitos;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Anemias </a:t>
            </a:r>
            <a:r>
              <a:rPr lang="pt-BR" dirty="0" err="1" smtClean="0"/>
              <a:t>Macrocíticas-normocrômicas</a:t>
            </a:r>
            <a:endParaRPr lang="pt-BR" dirty="0" smtClean="0"/>
          </a:p>
          <a:p>
            <a:pPr lvl="1"/>
            <a:r>
              <a:rPr lang="pt-BR" dirty="0" smtClean="0"/>
              <a:t>VCM elevado e CHCM normal</a:t>
            </a:r>
          </a:p>
          <a:p>
            <a:pPr lvl="1"/>
            <a:r>
              <a:rPr lang="pt-BR" dirty="0" smtClean="0"/>
              <a:t>Diminuição da proliferação </a:t>
            </a:r>
            <a:r>
              <a:rPr lang="pt-BR" dirty="0" err="1" smtClean="0"/>
              <a:t>eritroide</a:t>
            </a:r>
            <a:r>
              <a:rPr lang="pt-BR" dirty="0" smtClean="0"/>
              <a:t> (causa básica)</a:t>
            </a:r>
          </a:p>
          <a:p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Bibliografias</a:t>
            </a:r>
            <a:endParaRPr lang="pt-BR" dirty="0"/>
          </a:p>
        </p:txBody>
      </p:sp>
      <p:pic>
        <p:nvPicPr>
          <p:cNvPr id="2050" name="Picture 2" descr="C:\Users\gildo\Desktop\LIGA\21559295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060848"/>
            <a:ext cx="3645024" cy="3645024"/>
          </a:xfrm>
          <a:prstGeom prst="rect">
            <a:avLst/>
          </a:prstGeom>
          <a:noFill/>
        </p:spPr>
      </p:pic>
      <p:pic>
        <p:nvPicPr>
          <p:cNvPr id="2052" name="Picture 4" descr="http://4.bp.blogspot.com/-ah99UygPtpI/TVsFDjcjk5I/AAAAAAAAACw/kRUM56xCsnQ/s1600/hemogra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96952"/>
            <a:ext cx="3246021" cy="3402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Aspectos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4873752"/>
          </a:xfrm>
        </p:spPr>
        <p:txBody>
          <a:bodyPr>
            <a:no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Algumas pessoas acham que todo exame de sangue é um hemograma, como se ambos termos fossem sinônimos. Isto é um equívoco.</a:t>
            </a:r>
          </a:p>
          <a:p>
            <a:pPr algn="just">
              <a:buNone/>
            </a:pPr>
            <a:r>
              <a:rPr lang="pt-BR" dirty="0" smtClean="0"/>
              <a:t> </a:t>
            </a:r>
            <a:br>
              <a:rPr lang="pt-BR" dirty="0" smtClean="0"/>
            </a:br>
            <a:endParaRPr lang="pt-BR" dirty="0" smtClean="0"/>
          </a:p>
          <a:p>
            <a:pPr algn="just"/>
            <a:r>
              <a:rPr lang="pt-BR" dirty="0" smtClean="0"/>
              <a:t>O hemograma é solicitado quando o objetivo é ter informações sobre as células do sangue -  leucócitos, plaquetas e hemácias. Portanto, em um hemograma não é possível ter dados sobre o nível de colesterol, taxa de glicose, pesquisa de bactérias etc.</a:t>
            </a:r>
          </a:p>
          <a:p>
            <a:pPr algn="just">
              <a:buNone/>
            </a:pPr>
            <a:r>
              <a:rPr lang="pt-BR" dirty="0" smtClean="0"/>
              <a:t> 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Componentes do Hemograma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Determinações feitas diretamente pelos contadores eletrônicos:</a:t>
            </a:r>
          </a:p>
          <a:p>
            <a:pPr lvl="1"/>
            <a:r>
              <a:rPr lang="pt-BR" dirty="0" err="1" smtClean="0"/>
              <a:t>Eritrograma</a:t>
            </a:r>
            <a:r>
              <a:rPr lang="pt-BR" dirty="0" smtClean="0"/>
              <a:t> (Série Vermelha)</a:t>
            </a:r>
          </a:p>
          <a:p>
            <a:pPr lvl="1"/>
            <a:r>
              <a:rPr lang="pt-BR" dirty="0" err="1" smtClean="0"/>
              <a:t>Leucograma</a:t>
            </a:r>
            <a:r>
              <a:rPr lang="pt-BR" dirty="0" smtClean="0"/>
              <a:t> (Série Branca) e</a:t>
            </a:r>
          </a:p>
          <a:p>
            <a:pPr lvl="1"/>
            <a:r>
              <a:rPr lang="pt-BR" dirty="0" err="1" smtClean="0"/>
              <a:t>Plaquetograma</a:t>
            </a:r>
            <a:r>
              <a:rPr lang="pt-BR" dirty="0" smtClean="0"/>
              <a:t>;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err="1" smtClean="0"/>
              <a:t>Eritrograma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Contagem de eritrócitos (E) em milhões (M)/</a:t>
            </a:r>
            <a:r>
              <a:rPr lang="pt-BR" dirty="0" err="1" smtClean="0"/>
              <a:t>µL</a:t>
            </a:r>
            <a:endParaRPr lang="pt-BR" dirty="0" smtClean="0"/>
          </a:p>
          <a:p>
            <a:pPr lvl="1"/>
            <a:r>
              <a:rPr lang="pt-BR" dirty="0" smtClean="0"/>
              <a:t>Dosagem de hemoglobina (</a:t>
            </a:r>
            <a:r>
              <a:rPr lang="pt-BR" dirty="0" err="1" smtClean="0"/>
              <a:t>Hb</a:t>
            </a:r>
            <a:r>
              <a:rPr lang="pt-BR" dirty="0" smtClean="0"/>
              <a:t>) em g/dL</a:t>
            </a:r>
          </a:p>
          <a:p>
            <a:pPr lvl="1"/>
            <a:r>
              <a:rPr lang="pt-BR" dirty="0" smtClean="0"/>
              <a:t>Medida do volume dos eritrócitos em </a:t>
            </a:r>
            <a:r>
              <a:rPr lang="pt-BR" dirty="0" err="1" smtClean="0"/>
              <a:t>fL</a:t>
            </a:r>
            <a:r>
              <a:rPr lang="pt-BR" dirty="0" smtClean="0"/>
              <a:t> (média = VCM)</a:t>
            </a:r>
          </a:p>
          <a:p>
            <a:pPr lvl="1"/>
            <a:r>
              <a:rPr lang="pt-BR" dirty="0" smtClean="0"/>
              <a:t>Medida da concentração </a:t>
            </a:r>
            <a:r>
              <a:rPr lang="pt-BR" dirty="0" err="1" smtClean="0"/>
              <a:t>hemoglobínica</a:t>
            </a:r>
            <a:r>
              <a:rPr lang="pt-BR" dirty="0" smtClean="0"/>
              <a:t> individual dos eritrócitos (linha </a:t>
            </a:r>
            <a:r>
              <a:rPr lang="pt-BR" dirty="0" err="1" smtClean="0"/>
              <a:t>Advia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Contagem de </a:t>
            </a:r>
            <a:r>
              <a:rPr lang="pt-BR" dirty="0" err="1" smtClean="0"/>
              <a:t>reticulócitos</a:t>
            </a:r>
            <a:r>
              <a:rPr lang="pt-BR" dirty="0" smtClean="0"/>
              <a:t>: maturidade (pela carga de RNA), volume, concentração </a:t>
            </a:r>
            <a:r>
              <a:rPr lang="pt-BR" dirty="0" err="1" smtClean="0"/>
              <a:t>hemoglobínica</a:t>
            </a:r>
            <a:r>
              <a:rPr lang="pt-BR" dirty="0" smtClean="0"/>
              <a:t> (idem)</a:t>
            </a:r>
          </a:p>
          <a:p>
            <a:pPr lvl="1"/>
            <a:r>
              <a:rPr lang="pt-BR" dirty="0" smtClean="0"/>
              <a:t>Contagem de </a:t>
            </a:r>
            <a:r>
              <a:rPr lang="pt-BR" dirty="0" err="1" smtClean="0"/>
              <a:t>eritroblastos</a:t>
            </a:r>
            <a:r>
              <a:rPr lang="pt-BR" dirty="0" smtClean="0"/>
              <a:t> / 100 leucócitos e /</a:t>
            </a:r>
            <a:r>
              <a:rPr lang="pt-BR" dirty="0" err="1" smtClean="0"/>
              <a:t>µL</a:t>
            </a:r>
            <a:r>
              <a:rPr lang="pt-BR" dirty="0" smtClean="0"/>
              <a:t> (idem) 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Componentes do Hemograma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err="1" smtClean="0"/>
              <a:t>Leucograma</a:t>
            </a:r>
            <a:r>
              <a:rPr lang="pt-BR" sz="1900" dirty="0" smtClean="0"/>
              <a:t>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Contagem de leucócitos / </a:t>
            </a:r>
            <a:r>
              <a:rPr lang="pt-BR" sz="1900" dirty="0" err="1" smtClean="0"/>
              <a:t>µL</a:t>
            </a:r>
            <a:endParaRPr lang="pt-BR" sz="19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Fórmula leucocitária % e / </a:t>
            </a:r>
            <a:r>
              <a:rPr lang="pt-BR" sz="1900" dirty="0" err="1" smtClean="0"/>
              <a:t>µL</a:t>
            </a:r>
            <a:endParaRPr lang="pt-BR" sz="19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Por volumetria (3 tipos celulares, em contadores de pequeno porte)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Por volumetria e </a:t>
            </a:r>
            <a:r>
              <a:rPr lang="pt-BR" sz="1900" dirty="0" err="1" smtClean="0"/>
              <a:t>citometria</a:t>
            </a:r>
            <a:r>
              <a:rPr lang="pt-BR" sz="1900" dirty="0" smtClean="0"/>
              <a:t> em fluxo (5-9 tipos celulares e </a:t>
            </a:r>
            <a:r>
              <a:rPr lang="pt-BR" sz="1900" dirty="0" err="1" smtClean="0"/>
              <a:t>flags</a:t>
            </a:r>
            <a:r>
              <a:rPr lang="pt-BR" sz="1900" dirty="0" smtClean="0"/>
              <a:t> ou estimativas para células anormais, em contadores de grande porte)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Determinação da fração leucocitária viável (WVF)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err="1" smtClean="0"/>
              <a:t>Imunofenotipagem</a:t>
            </a:r>
            <a:r>
              <a:rPr lang="pt-BR" sz="1900" dirty="0" smtClean="0"/>
              <a:t> restrita (software especial em alguns modelos top </a:t>
            </a:r>
            <a:r>
              <a:rPr lang="pt-BR" sz="1900" dirty="0" err="1" smtClean="0"/>
              <a:t>of</a:t>
            </a:r>
            <a:r>
              <a:rPr lang="pt-BR" sz="1900" dirty="0" smtClean="0"/>
              <a:t> </a:t>
            </a:r>
            <a:r>
              <a:rPr lang="pt-BR" sz="1900" dirty="0" err="1" smtClean="0"/>
              <a:t>line</a:t>
            </a:r>
            <a:r>
              <a:rPr lang="pt-BR" sz="1900" dirty="0" smtClean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err="1" smtClean="0"/>
              <a:t>Plaquetograma</a:t>
            </a:r>
            <a:endParaRPr lang="pt-BR" sz="19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Contagem de plaquetas (</a:t>
            </a:r>
            <a:r>
              <a:rPr lang="pt-BR" sz="1900" dirty="0" err="1" smtClean="0"/>
              <a:t>Plaq</a:t>
            </a:r>
            <a:r>
              <a:rPr lang="pt-BR" sz="1900" dirty="0" smtClean="0"/>
              <a:t>.) / </a:t>
            </a:r>
            <a:r>
              <a:rPr lang="pt-BR" sz="1900" dirty="0" err="1" smtClean="0"/>
              <a:t>µL</a:t>
            </a:r>
            <a:endParaRPr lang="pt-BR" sz="19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Medida do Volume </a:t>
            </a:r>
            <a:r>
              <a:rPr lang="pt-BR" sz="1900" dirty="0" err="1" smtClean="0"/>
              <a:t>Plaquetário</a:t>
            </a:r>
            <a:r>
              <a:rPr lang="pt-BR" sz="1900" dirty="0" smtClean="0"/>
              <a:t> (média = VPM) em </a:t>
            </a:r>
            <a:r>
              <a:rPr lang="pt-BR" sz="1900" dirty="0" err="1" smtClean="0"/>
              <a:t>fL</a:t>
            </a:r>
            <a:endParaRPr lang="pt-BR" sz="19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Contagem </a:t>
            </a:r>
            <a:r>
              <a:rPr lang="pt-BR" sz="1900" dirty="0" err="1" smtClean="0"/>
              <a:t>imunofenotípica</a:t>
            </a:r>
            <a:r>
              <a:rPr lang="pt-BR" sz="1900" dirty="0" smtClean="0"/>
              <a:t> das plaquetas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Contagem de plaquetas reticuladas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err="1" smtClean="0"/>
              <a:t>Eritrograma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err="1" smtClean="0"/>
              <a:t>Eritrograma</a:t>
            </a:r>
            <a:r>
              <a:rPr lang="pt-BR" sz="1900" dirty="0" smtClean="0"/>
              <a:t> é a seção do hemograma que avalia o “</a:t>
            </a:r>
            <a:r>
              <a:rPr lang="pt-BR" sz="1900" dirty="0" err="1" smtClean="0"/>
              <a:t>eritrônio</a:t>
            </a:r>
            <a:r>
              <a:rPr lang="pt-BR" sz="1900" dirty="0" smtClean="0"/>
              <a:t>”, órgão difuso que engloba os 25 a 30 trilhões de eritrócitos circulantes e o tecido </a:t>
            </a:r>
            <a:r>
              <a:rPr lang="pt-BR" sz="1900" dirty="0" err="1" smtClean="0"/>
              <a:t>eritroblástico</a:t>
            </a:r>
            <a:r>
              <a:rPr lang="pt-BR" sz="1900" dirty="0" smtClean="0"/>
              <a:t> da medula óssea.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9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Função do </a:t>
            </a:r>
            <a:r>
              <a:rPr lang="pt-BR" sz="1900" dirty="0" err="1" smtClean="0"/>
              <a:t>eritrônio</a:t>
            </a:r>
            <a:r>
              <a:rPr lang="pt-BR" sz="1900" dirty="0" smtClean="0"/>
              <a:t>: transporte do oxigênio.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9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b="1" dirty="0" smtClean="0"/>
              <a:t>A patologia no </a:t>
            </a:r>
            <a:r>
              <a:rPr lang="pt-BR" sz="1900" b="1" dirty="0" err="1" smtClean="0"/>
              <a:t>eritrônio</a:t>
            </a:r>
            <a:r>
              <a:rPr lang="pt-BR" sz="1900" b="1" dirty="0" smtClean="0"/>
              <a:t> é essencialmente quantitativa (anemia).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9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Definição de alguns termos: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b="1" dirty="0" err="1" smtClean="0"/>
              <a:t>Eritrocitopenia</a:t>
            </a:r>
            <a:r>
              <a:rPr lang="pt-BR" sz="1600" b="1" dirty="0" smtClean="0"/>
              <a:t>: </a:t>
            </a:r>
            <a:r>
              <a:rPr lang="pt-BR" sz="1600" dirty="0" smtClean="0"/>
              <a:t>baixa da contagem de eritrócitos;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b="1" dirty="0" err="1" smtClean="0"/>
              <a:t>Poliglobulia</a:t>
            </a:r>
            <a:r>
              <a:rPr lang="pt-BR" sz="1600" b="1" dirty="0" smtClean="0"/>
              <a:t>: </a:t>
            </a:r>
            <a:r>
              <a:rPr lang="pt-BR" sz="1600" dirty="0" smtClean="0"/>
              <a:t>expansão da massa </a:t>
            </a:r>
            <a:r>
              <a:rPr lang="pt-BR" sz="1600" dirty="0" err="1" smtClean="0"/>
              <a:t>eritróide</a:t>
            </a:r>
            <a:r>
              <a:rPr lang="pt-BR" sz="1600" dirty="0" smtClean="0"/>
              <a:t>/</a:t>
            </a:r>
            <a:r>
              <a:rPr lang="pt-BR" sz="1600" dirty="0" err="1" smtClean="0"/>
              <a:t>hemoglobínica</a:t>
            </a:r>
            <a:endParaRPr lang="pt-BR" sz="1600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b="1" dirty="0" err="1" smtClean="0"/>
              <a:t>Eritrocitose</a:t>
            </a:r>
            <a:r>
              <a:rPr lang="pt-BR" sz="1600" dirty="0" smtClean="0"/>
              <a:t>: aumento da contagem de eritrócitos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O </a:t>
            </a:r>
            <a:r>
              <a:rPr lang="pt-BR" sz="1900" dirty="0" err="1" smtClean="0"/>
              <a:t>eritrograma</a:t>
            </a:r>
            <a:r>
              <a:rPr lang="pt-BR" sz="1900" dirty="0" smtClean="0"/>
              <a:t> portanto destina-se fazer notar quantificar e ajudar no diagnóstico causal das anemias e </a:t>
            </a:r>
            <a:r>
              <a:rPr lang="pt-BR" sz="1900" dirty="0" err="1" smtClean="0"/>
              <a:t>poliglobulias</a:t>
            </a:r>
            <a:r>
              <a:rPr lang="pt-BR" sz="19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Contagem de eritrócitos (E)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305800"/>
          </a:xfrm>
        </p:spPr>
        <p:txBody>
          <a:bodyPr vert="horz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900" dirty="0" smtClean="0"/>
              <a:t>Fatores que podem alterar no exame: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dirty="0" err="1" smtClean="0"/>
              <a:t>Leucositose</a:t>
            </a:r>
            <a:r>
              <a:rPr lang="pt-BR" sz="1600" dirty="0" smtClean="0"/>
              <a:t> acentuada – mesmo processo de contagem dos eritrócitos, podem ser interpretados como esses;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dirty="0" smtClean="0"/>
              <a:t>Plaquetas gigantes – volume pode se confundir com eritrócitos;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dirty="0" err="1" smtClean="0"/>
              <a:t>Microcitose</a:t>
            </a:r>
            <a:r>
              <a:rPr lang="pt-BR" sz="1600" dirty="0" smtClean="0"/>
              <a:t> extrema – o eritrócito pode ser confundido com uma plaqueta se for &lt; 35 – 40 </a:t>
            </a:r>
            <a:r>
              <a:rPr lang="pt-BR" sz="1600" dirty="0" err="1" smtClean="0"/>
              <a:t>fL</a:t>
            </a:r>
            <a:r>
              <a:rPr lang="pt-BR" sz="1600" dirty="0" smtClean="0"/>
              <a:t> (</a:t>
            </a:r>
            <a:r>
              <a:rPr lang="pt-BR" sz="1600" dirty="0" err="1" smtClean="0"/>
              <a:t>fentolitro</a:t>
            </a:r>
            <a:r>
              <a:rPr lang="pt-BR" sz="1600" dirty="0" smtClean="0"/>
              <a:t> – 10</a:t>
            </a:r>
            <a:r>
              <a:rPr lang="pt-BR" sz="1600" baseline="30000" dirty="0" smtClean="0"/>
              <a:t>-15</a:t>
            </a:r>
            <a:r>
              <a:rPr lang="pt-BR" sz="1600" dirty="0" smtClean="0"/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dirty="0" smtClean="0"/>
              <a:t>OBS: a contagem de E guarda relação inversa com VCM, isto é pessoas com eritrócitos pequenos tem uma contagem mais alta do que pessoas com eritrócitos grandes.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dirty="0" smtClean="0"/>
              <a:t>As diferenças entre o sexo é de causa hormonal (androgênios aumentam a sensibilidade da medula a </a:t>
            </a:r>
            <a:r>
              <a:rPr lang="pt-BR" sz="1600" dirty="0" err="1" smtClean="0"/>
              <a:t>eritropoetina</a:t>
            </a:r>
            <a:r>
              <a:rPr lang="pt-BR" sz="1600" dirty="0" smtClean="0"/>
              <a:t> e os estrogênios desestimulam).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1600" dirty="0" smtClean="0"/>
              <a:t>A contagem de eritrócitos devem ser analisado no contexto do </a:t>
            </a:r>
            <a:r>
              <a:rPr lang="pt-BR" sz="1600" dirty="0" err="1" smtClean="0"/>
              <a:t>eritrograma</a:t>
            </a:r>
            <a:r>
              <a:rPr lang="pt-BR" sz="1600" dirty="0" smtClean="0"/>
              <a:t> completo. Nunca usá-lo como parâmetro de anemia.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9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endParaRPr lang="pt-BR" sz="16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99592" y="3068960"/>
          <a:ext cx="73448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468963"/>
                <a:gridCol w="1468963"/>
                <a:gridCol w="1468963"/>
                <a:gridCol w="146896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~= 10 anos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adultos 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♂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adultos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♀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&gt; 70 anos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Eritrócitos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4,6 ± 0,5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 ± 0,8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4,7 ± 0,7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4,6 ± 0,7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27584" y="37890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M/</a:t>
            </a:r>
            <a:r>
              <a:rPr lang="pt-BR" dirty="0" err="1" smtClean="0"/>
              <a:t>µL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06288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Dosagem de hemoglobina (</a:t>
            </a:r>
            <a:r>
              <a:rPr lang="pt-BR" dirty="0" err="1" smtClean="0"/>
              <a:t>Hgb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305800"/>
          </a:xfrm>
        </p:spPr>
        <p:txBody>
          <a:bodyPr vert="horz"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1900" b="1" dirty="0" smtClean="0"/>
              <a:t>Configura-se como a mais importante determinação do </a:t>
            </a:r>
            <a:r>
              <a:rPr lang="pt-BR" sz="1900" b="1" dirty="0" err="1" smtClean="0"/>
              <a:t>eritrograma</a:t>
            </a:r>
            <a:r>
              <a:rPr lang="pt-BR" sz="1900" b="1" dirty="0" smtClean="0"/>
              <a:t>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É o verdadeiro parâmetro para o diagnóstico de uma anemia.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Pode ser determinada manualmente ou </a:t>
            </a:r>
            <a:r>
              <a:rPr lang="pt-BR" sz="1900" dirty="0" err="1" smtClean="0"/>
              <a:t>automativamente</a:t>
            </a:r>
            <a:r>
              <a:rPr lang="pt-BR" sz="1900" dirty="0" smtClean="0"/>
              <a:t>, em ambos os casos utilizando o princípio da espectrofotometria.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sz="1900" dirty="0" smtClean="0"/>
              <a:t>Fatores que alteram: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800" dirty="0" err="1" smtClean="0"/>
              <a:t>Lipemia</a:t>
            </a:r>
            <a:r>
              <a:rPr lang="pt-BR" sz="1800" dirty="0" smtClean="0"/>
              <a:t>; alta contagem de leucócitos ; sujeira da </a:t>
            </a:r>
            <a:r>
              <a:rPr lang="pt-BR" sz="1800" dirty="0" err="1" smtClean="0"/>
              <a:t>parade</a:t>
            </a:r>
            <a:r>
              <a:rPr lang="pt-BR" sz="1800" dirty="0" smtClean="0"/>
              <a:t> da câmara de leitura do contador; </a:t>
            </a:r>
            <a:r>
              <a:rPr lang="pt-BR" sz="1800" dirty="0" err="1" smtClean="0"/>
              <a:t>hiperbilirrubinemia</a:t>
            </a:r>
            <a:r>
              <a:rPr lang="pt-BR" sz="1800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3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3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3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pt-BR" sz="19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16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75558" y="4221088"/>
          <a:ext cx="799288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577"/>
                <a:gridCol w="1598577"/>
                <a:gridCol w="1598577"/>
                <a:gridCol w="1598577"/>
                <a:gridCol w="159857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~= 10 anos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adultos 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♂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adultos</a:t>
                      </a:r>
                      <a:r>
                        <a:rPr lang="pt-BR" dirty="0" smtClean="0">
                          <a:latin typeface="Times New Roman"/>
                          <a:cs typeface="Times New Roman"/>
                        </a:rPr>
                        <a:t>♀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&gt; 70 anos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Hemoglobina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13,2 ± 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15,3 ± 2,5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13,6 ± 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13,5 ± 2,5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83568" y="5230941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g/dL       * 0,34 g/dL mais baixo em negros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Personalizada 2">
      <a:dk1>
        <a:srgbClr val="FF0000"/>
      </a:dk1>
      <a:lt1>
        <a:srgbClr val="FFFFFF"/>
      </a:lt1>
      <a:dk2>
        <a:srgbClr val="FF0000"/>
      </a:dk2>
      <a:lt2>
        <a:srgbClr val="FFFFFF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601</TotalTime>
  <Words>2268</Words>
  <Application>Microsoft Office PowerPoint</Application>
  <PresentationFormat>Apresentação na tela (4:3)</PresentationFormat>
  <Paragraphs>327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Balcão Envidraçado</vt:lpstr>
      <vt:lpstr>Hemograma</vt:lpstr>
      <vt:lpstr>Aspectos gerais</vt:lpstr>
      <vt:lpstr>Aspectos gerais</vt:lpstr>
      <vt:lpstr>Aspectos gerais</vt:lpstr>
      <vt:lpstr>Componentes do Hemograma</vt:lpstr>
      <vt:lpstr>Componentes do Hemograma</vt:lpstr>
      <vt:lpstr>Eritrograma</vt:lpstr>
      <vt:lpstr>Contagem de eritrócitos (E)</vt:lpstr>
      <vt:lpstr>Dosagem de hemoglobina (Hgb)</vt:lpstr>
      <vt:lpstr>Hematócrito  (Hct)</vt:lpstr>
      <vt:lpstr>Hematócrito  (Hct)</vt:lpstr>
      <vt:lpstr>Correlação entre E, Hgb, Hct e volemia</vt:lpstr>
      <vt:lpstr>Volume corpuscular médio (VCM)</vt:lpstr>
      <vt:lpstr>Red distribution width (RDW)</vt:lpstr>
      <vt:lpstr>Hemoglobina Corpuscular Média (HCM)</vt:lpstr>
      <vt:lpstr>Concentração de hemoglobina Corpuscular Média (CHCM)</vt:lpstr>
      <vt:lpstr>Contagem de reticulócitos</vt:lpstr>
      <vt:lpstr>Contagem de reticulócitos</vt:lpstr>
      <vt:lpstr>Interpretação geral e alterações eritroides</vt:lpstr>
      <vt:lpstr>Interpretação geral e alterações eritroides</vt:lpstr>
      <vt:lpstr>Forma das hemácias</vt:lpstr>
      <vt:lpstr>Slide 22</vt:lpstr>
      <vt:lpstr>Principais Pecilócitos: </vt:lpstr>
      <vt:lpstr>Slide 24</vt:lpstr>
      <vt:lpstr>Principais Pecilócitos: </vt:lpstr>
      <vt:lpstr>Slide 26</vt:lpstr>
      <vt:lpstr>Principais Pecilócitos: </vt:lpstr>
      <vt:lpstr>Principais Pecilócitos: </vt:lpstr>
      <vt:lpstr>Principais Pecilócitos: </vt:lpstr>
      <vt:lpstr>Principais Pecilócitos: </vt:lpstr>
      <vt:lpstr>Slide 31</vt:lpstr>
      <vt:lpstr>Principais Pecilócitos: </vt:lpstr>
      <vt:lpstr>Principais Pecilócitos: </vt:lpstr>
      <vt:lpstr>Slide 34</vt:lpstr>
      <vt:lpstr>Anemias</vt:lpstr>
      <vt:lpstr>Anemias</vt:lpstr>
      <vt:lpstr>Classificação Morfológica – 3 Grandes Grupos</vt:lpstr>
      <vt:lpstr>Bibliografias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Gildo Neto</dc:creator>
  <cp:lastModifiedBy>Dutra</cp:lastModifiedBy>
  <cp:revision>73</cp:revision>
  <dcterms:created xsi:type="dcterms:W3CDTF">2012-02-10T21:06:03Z</dcterms:created>
  <dcterms:modified xsi:type="dcterms:W3CDTF">2012-04-17T05:32:40Z</dcterms:modified>
</cp:coreProperties>
</file>